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0"/>
  </p:notesMasterIdLst>
  <p:handoutMasterIdLst>
    <p:handoutMasterId r:id="rId21"/>
  </p:handoutMasterIdLst>
  <p:sldIdLst>
    <p:sldId id="257" r:id="rId2"/>
    <p:sldId id="258" r:id="rId3"/>
    <p:sldId id="259" r:id="rId4"/>
    <p:sldId id="260" r:id="rId5"/>
    <p:sldId id="261" r:id="rId6"/>
    <p:sldId id="263" r:id="rId7"/>
    <p:sldId id="262" r:id="rId8"/>
    <p:sldId id="264" r:id="rId9"/>
    <p:sldId id="265" r:id="rId10"/>
    <p:sldId id="266" r:id="rId11"/>
    <p:sldId id="267" r:id="rId12"/>
    <p:sldId id="268" r:id="rId13"/>
    <p:sldId id="269" r:id="rId14"/>
    <p:sldId id="270" r:id="rId15"/>
    <p:sldId id="272" r:id="rId16"/>
    <p:sldId id="273" r:id="rId17"/>
    <p:sldId id="275" r:id="rId18"/>
    <p:sldId id="274" r:id="rId19"/>
  </p:sldIdLst>
  <p:sldSz cx="9144000" cy="6858000" type="screen4x3"/>
  <p:notesSz cx="6864350" cy="9996488"/>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1386"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2974975" cy="500063"/>
          </a:xfrm>
          <a:prstGeom prst="rect">
            <a:avLst/>
          </a:prstGeom>
        </p:spPr>
        <p:txBody>
          <a:bodyPr vert="horz" lIns="91440" tIns="45720" rIns="91440" bIns="45720" rtlCol="0"/>
          <a:lstStyle>
            <a:lvl1pPr algn="l">
              <a:defRPr sz="1200"/>
            </a:lvl1pPr>
          </a:lstStyle>
          <a:p>
            <a:endParaRPr lang="es-ES"/>
          </a:p>
        </p:txBody>
      </p:sp>
      <p:sp>
        <p:nvSpPr>
          <p:cNvPr id="3" name="2 Marcador de fecha"/>
          <p:cNvSpPr>
            <a:spLocks noGrp="1"/>
          </p:cNvSpPr>
          <p:nvPr>
            <p:ph type="dt" sz="quarter" idx="1"/>
          </p:nvPr>
        </p:nvSpPr>
        <p:spPr>
          <a:xfrm>
            <a:off x="3887788" y="0"/>
            <a:ext cx="2974975" cy="500063"/>
          </a:xfrm>
          <a:prstGeom prst="rect">
            <a:avLst/>
          </a:prstGeom>
        </p:spPr>
        <p:txBody>
          <a:bodyPr vert="horz" lIns="91440" tIns="45720" rIns="91440" bIns="45720" rtlCol="0"/>
          <a:lstStyle>
            <a:lvl1pPr algn="r">
              <a:defRPr sz="1200"/>
            </a:lvl1pPr>
          </a:lstStyle>
          <a:p>
            <a:fld id="{D737AECF-BF05-45C5-ADC6-5263099C7924}" type="datetimeFigureOut">
              <a:rPr lang="es-ES" smtClean="0"/>
              <a:pPr/>
              <a:t>17/11/2014</a:t>
            </a:fld>
            <a:endParaRPr lang="es-ES"/>
          </a:p>
        </p:txBody>
      </p:sp>
      <p:sp>
        <p:nvSpPr>
          <p:cNvPr id="4" name="3 Marcador de pie de página"/>
          <p:cNvSpPr>
            <a:spLocks noGrp="1"/>
          </p:cNvSpPr>
          <p:nvPr>
            <p:ph type="ftr" sz="quarter" idx="2"/>
          </p:nvPr>
        </p:nvSpPr>
        <p:spPr>
          <a:xfrm>
            <a:off x="0" y="9494838"/>
            <a:ext cx="2974975" cy="500062"/>
          </a:xfrm>
          <a:prstGeom prst="rect">
            <a:avLst/>
          </a:prstGeom>
        </p:spPr>
        <p:txBody>
          <a:bodyPr vert="horz" lIns="91440" tIns="45720" rIns="91440" bIns="45720" rtlCol="0" anchor="b"/>
          <a:lstStyle>
            <a:lvl1pPr algn="l">
              <a:defRPr sz="1200"/>
            </a:lvl1pPr>
          </a:lstStyle>
          <a:p>
            <a:endParaRPr lang="es-ES"/>
          </a:p>
        </p:txBody>
      </p:sp>
      <p:sp>
        <p:nvSpPr>
          <p:cNvPr id="5" name="4 Marcador de número de diapositiva"/>
          <p:cNvSpPr>
            <a:spLocks noGrp="1"/>
          </p:cNvSpPr>
          <p:nvPr>
            <p:ph type="sldNum" sz="quarter" idx="3"/>
          </p:nvPr>
        </p:nvSpPr>
        <p:spPr>
          <a:xfrm>
            <a:off x="3887788" y="9494838"/>
            <a:ext cx="2974975" cy="500062"/>
          </a:xfrm>
          <a:prstGeom prst="rect">
            <a:avLst/>
          </a:prstGeom>
        </p:spPr>
        <p:txBody>
          <a:bodyPr vert="horz" lIns="91440" tIns="45720" rIns="91440" bIns="45720" rtlCol="0" anchor="b"/>
          <a:lstStyle>
            <a:lvl1pPr algn="r">
              <a:defRPr sz="1200"/>
            </a:lvl1pPr>
          </a:lstStyle>
          <a:p>
            <a:fld id="{B0DF8C03-DBC7-41A2-BBA6-159E7A45493D}" type="slidenum">
              <a:rPr lang="es-ES" smtClean="0"/>
              <a:pPr/>
              <a:t>‹Nº›</a:t>
            </a:fld>
            <a:endParaRPr lang="es-ES"/>
          </a:p>
        </p:txBody>
      </p:sp>
    </p:spTree>
    <p:extLst>
      <p:ext uri="{BB962C8B-B14F-4D97-AF65-F5344CB8AC3E}">
        <p14:creationId xmlns:p14="http://schemas.microsoft.com/office/powerpoint/2010/main" val="11431077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4975" cy="501650"/>
          </a:xfrm>
          <a:prstGeom prst="rect">
            <a:avLst/>
          </a:prstGeom>
        </p:spPr>
        <p:txBody>
          <a:bodyPr vert="horz" lIns="91440" tIns="45720" rIns="91440" bIns="45720" rtlCol="0"/>
          <a:lstStyle>
            <a:lvl1pPr algn="l">
              <a:defRPr sz="1200"/>
            </a:lvl1pPr>
          </a:lstStyle>
          <a:p>
            <a:endParaRPr lang="es-ES"/>
          </a:p>
        </p:txBody>
      </p:sp>
      <p:sp>
        <p:nvSpPr>
          <p:cNvPr id="3" name="Marcador de fecha 2"/>
          <p:cNvSpPr>
            <a:spLocks noGrp="1"/>
          </p:cNvSpPr>
          <p:nvPr>
            <p:ph type="dt" idx="1"/>
          </p:nvPr>
        </p:nvSpPr>
        <p:spPr>
          <a:xfrm>
            <a:off x="3887788" y="0"/>
            <a:ext cx="2974975" cy="501650"/>
          </a:xfrm>
          <a:prstGeom prst="rect">
            <a:avLst/>
          </a:prstGeom>
        </p:spPr>
        <p:txBody>
          <a:bodyPr vert="horz" lIns="91440" tIns="45720" rIns="91440" bIns="45720" rtlCol="0"/>
          <a:lstStyle>
            <a:lvl1pPr algn="r">
              <a:defRPr sz="1200"/>
            </a:lvl1pPr>
          </a:lstStyle>
          <a:p>
            <a:fld id="{32A72F8A-9421-4068-B145-670509E0472D}" type="datetimeFigureOut">
              <a:rPr lang="es-ES" smtClean="0"/>
              <a:t>17/11/2014</a:t>
            </a:fld>
            <a:endParaRPr lang="es-ES"/>
          </a:p>
        </p:txBody>
      </p:sp>
      <p:sp>
        <p:nvSpPr>
          <p:cNvPr id="4" name="Marcador de imagen de diapositiva 3"/>
          <p:cNvSpPr>
            <a:spLocks noGrp="1" noRot="1" noChangeAspect="1"/>
          </p:cNvSpPr>
          <p:nvPr>
            <p:ph type="sldImg" idx="2"/>
          </p:nvPr>
        </p:nvSpPr>
        <p:spPr>
          <a:xfrm>
            <a:off x="1182688" y="1249363"/>
            <a:ext cx="4498975" cy="3373437"/>
          </a:xfrm>
          <a:prstGeom prst="rect">
            <a:avLst/>
          </a:prstGeom>
          <a:noFill/>
          <a:ln w="12700">
            <a:solidFill>
              <a:prstClr val="black"/>
            </a:solidFill>
          </a:ln>
        </p:spPr>
        <p:txBody>
          <a:bodyPr vert="horz" lIns="91440" tIns="45720" rIns="91440" bIns="45720" rtlCol="0" anchor="ctr"/>
          <a:lstStyle/>
          <a:p>
            <a:endParaRPr lang="es-ES"/>
          </a:p>
        </p:txBody>
      </p:sp>
      <p:sp>
        <p:nvSpPr>
          <p:cNvPr id="5" name="Marcador de notas 4"/>
          <p:cNvSpPr>
            <a:spLocks noGrp="1"/>
          </p:cNvSpPr>
          <p:nvPr>
            <p:ph type="body" sz="quarter" idx="3"/>
          </p:nvPr>
        </p:nvSpPr>
        <p:spPr>
          <a:xfrm>
            <a:off x="685800" y="4810125"/>
            <a:ext cx="5492750" cy="3937000"/>
          </a:xfrm>
          <a:prstGeom prst="rect">
            <a:avLst/>
          </a:prstGeom>
        </p:spPr>
        <p:txBody>
          <a:bodyPr vert="horz" lIns="91440" tIns="45720" rIns="91440" bIns="45720" rtlCol="0"/>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6" name="Marcador de pie de página 5"/>
          <p:cNvSpPr>
            <a:spLocks noGrp="1"/>
          </p:cNvSpPr>
          <p:nvPr>
            <p:ph type="ftr" sz="quarter" idx="4"/>
          </p:nvPr>
        </p:nvSpPr>
        <p:spPr>
          <a:xfrm>
            <a:off x="0" y="9494838"/>
            <a:ext cx="2974975" cy="501650"/>
          </a:xfrm>
          <a:prstGeom prst="rect">
            <a:avLst/>
          </a:prstGeom>
        </p:spPr>
        <p:txBody>
          <a:bodyPr vert="horz" lIns="91440" tIns="45720" rIns="91440" bIns="45720" rtlCol="0" anchor="b"/>
          <a:lstStyle>
            <a:lvl1pPr algn="l">
              <a:defRPr sz="1200"/>
            </a:lvl1pPr>
          </a:lstStyle>
          <a:p>
            <a:endParaRPr lang="es-ES"/>
          </a:p>
        </p:txBody>
      </p:sp>
      <p:sp>
        <p:nvSpPr>
          <p:cNvPr id="7" name="Marcador de número de diapositiva 6"/>
          <p:cNvSpPr>
            <a:spLocks noGrp="1"/>
          </p:cNvSpPr>
          <p:nvPr>
            <p:ph type="sldNum" sz="quarter" idx="5"/>
          </p:nvPr>
        </p:nvSpPr>
        <p:spPr>
          <a:xfrm>
            <a:off x="3887788" y="9494838"/>
            <a:ext cx="2974975" cy="501650"/>
          </a:xfrm>
          <a:prstGeom prst="rect">
            <a:avLst/>
          </a:prstGeom>
        </p:spPr>
        <p:txBody>
          <a:bodyPr vert="horz" lIns="91440" tIns="45720" rIns="91440" bIns="45720" rtlCol="0" anchor="b"/>
          <a:lstStyle>
            <a:lvl1pPr algn="r">
              <a:defRPr sz="1200"/>
            </a:lvl1pPr>
          </a:lstStyle>
          <a:p>
            <a:fld id="{9E0D9999-604A-4F0B-A751-9167831177EC}" type="slidenum">
              <a:rPr lang="es-ES" smtClean="0"/>
              <a:t>‹Nº›</a:t>
            </a:fld>
            <a:endParaRPr lang="es-ES"/>
          </a:p>
        </p:txBody>
      </p:sp>
    </p:spTree>
    <p:extLst>
      <p:ext uri="{BB962C8B-B14F-4D97-AF65-F5344CB8AC3E}">
        <p14:creationId xmlns:p14="http://schemas.microsoft.com/office/powerpoint/2010/main" val="92436466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r>
              <a:rPr lang="es-ES" dirty="0" smtClean="0"/>
              <a:t>*Este período  se determina en función de las características de cada una de las prácticas y la disponibilidad de las empresas de acogida.</a:t>
            </a:r>
          </a:p>
          <a:p>
            <a:endParaRPr lang="fr-BE" dirty="0"/>
          </a:p>
        </p:txBody>
      </p:sp>
      <p:sp>
        <p:nvSpPr>
          <p:cNvPr id="4" name="Espace réservé du numéro de diapositive 3"/>
          <p:cNvSpPr>
            <a:spLocks noGrp="1"/>
          </p:cNvSpPr>
          <p:nvPr>
            <p:ph type="sldNum" sz="quarter" idx="10"/>
          </p:nvPr>
        </p:nvSpPr>
        <p:spPr/>
        <p:txBody>
          <a:bodyPr/>
          <a:lstStyle/>
          <a:p>
            <a:fld id="{8B451EC4-6D65-4535-8CF9-330BDD296981}" type="slidenum">
              <a:rPr lang="fr-BE" smtClean="0"/>
              <a:t>17</a:t>
            </a:fld>
            <a:endParaRPr lang="fr-BE"/>
          </a:p>
        </p:txBody>
      </p:sp>
    </p:spTree>
    <p:extLst>
      <p:ext uri="{BB962C8B-B14F-4D97-AF65-F5344CB8AC3E}">
        <p14:creationId xmlns:p14="http://schemas.microsoft.com/office/powerpoint/2010/main" val="191482404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ES"/>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ES"/>
          </a:p>
        </p:txBody>
      </p:sp>
      <p:sp>
        <p:nvSpPr>
          <p:cNvPr id="4" name="3 Marcador de fecha"/>
          <p:cNvSpPr>
            <a:spLocks noGrp="1"/>
          </p:cNvSpPr>
          <p:nvPr>
            <p:ph type="dt" sz="half" idx="10"/>
          </p:nvPr>
        </p:nvSpPr>
        <p:spPr/>
        <p:txBody>
          <a:bodyPr/>
          <a:lstStyle/>
          <a:p>
            <a:fld id="{BEBFEB16-68A1-4D64-A5F3-72CF9FD66386}" type="datetimeFigureOut">
              <a:rPr lang="es-ES" smtClean="0"/>
              <a:pPr/>
              <a:t>17/11/2014</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E0DF4566-3660-45D2-AC54-84B16BA9D577}" type="slidenum">
              <a:rPr lang="es-ES" smtClean="0"/>
              <a:pPr/>
              <a:t>‹Nº›</a:t>
            </a:fld>
            <a:endParaRPr lang="es-E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BEBFEB16-68A1-4D64-A5F3-72CF9FD66386}" type="datetimeFigureOut">
              <a:rPr lang="es-ES" smtClean="0"/>
              <a:pPr/>
              <a:t>17/11/2014</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E0DF4566-3660-45D2-AC54-84B16BA9D577}" type="slidenum">
              <a:rPr lang="es-ES" smtClean="0"/>
              <a:pPr/>
              <a:t>‹Nº›</a:t>
            </a:fld>
            <a:endParaRPr lang="es-E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BEBFEB16-68A1-4D64-A5F3-72CF9FD66386}" type="datetimeFigureOut">
              <a:rPr lang="es-ES" smtClean="0"/>
              <a:pPr/>
              <a:t>17/11/2014</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E0DF4566-3660-45D2-AC54-84B16BA9D577}" type="slidenum">
              <a:rPr lang="es-ES" smtClean="0"/>
              <a:pPr/>
              <a:t>‹Nº›</a:t>
            </a:fld>
            <a:endParaRPr lang="es-E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4_Blank Color 1 Layout">
    <p:bg>
      <p:bgPr>
        <a:solidFill>
          <a:schemeClr val="accent5"/>
        </a:solidFill>
        <a:effectLst/>
      </p:bgPr>
    </p:bg>
    <p:spTree>
      <p:nvGrpSpPr>
        <p:cNvPr id="1" name=""/>
        <p:cNvGrpSpPr/>
        <p:nvPr/>
      </p:nvGrpSpPr>
      <p:grpSpPr>
        <a:xfrm>
          <a:off x="0" y="0"/>
          <a:ext cx="0" cy="0"/>
          <a:chOff x="0" y="0"/>
          <a:chExt cx="0" cy="0"/>
        </a:xfrm>
      </p:grpSpPr>
      <p:sp>
        <p:nvSpPr>
          <p:cNvPr id="6" name="Text Placeholder 5"/>
          <p:cNvSpPr>
            <a:spLocks noGrp="1"/>
          </p:cNvSpPr>
          <p:nvPr>
            <p:ph type="body" sz="quarter" idx="10"/>
          </p:nvPr>
        </p:nvSpPr>
        <p:spPr>
          <a:xfrm>
            <a:off x="384673" y="2041525"/>
            <a:ext cx="8423524" cy="997196"/>
          </a:xfrm>
        </p:spPr>
        <p:txBody>
          <a:bodyPr/>
          <a:lstStyle>
            <a:lvl1pPr marL="0" indent="0">
              <a:buNone/>
              <a:defRPr lang="en-US" sz="7200" i="0" kern="1200" spc="-75" baseline="0" dirty="0" smtClean="0">
                <a:gradFill>
                  <a:gsLst>
                    <a:gs pos="0">
                      <a:schemeClr val="tx1"/>
                    </a:gs>
                    <a:gs pos="100000">
                      <a:schemeClr val="tx1"/>
                    </a:gs>
                  </a:gsLst>
                  <a:lin ang="5400000" scaled="0"/>
                </a:gradFill>
                <a:latin typeface="Segoe UI Light" pitchFamily="34" charset="0"/>
                <a:ea typeface="+mn-ea"/>
                <a:cs typeface="+mn-cs"/>
              </a:defRPr>
            </a:lvl1pPr>
          </a:lstStyle>
          <a:p>
            <a:pPr lvl="0"/>
            <a:r>
              <a:rPr lang="es-ES" dirty="0" smtClean="0"/>
              <a:t>Click to edit Master text styles</a:t>
            </a:r>
          </a:p>
        </p:txBody>
      </p:sp>
      <p:sp>
        <p:nvSpPr>
          <p:cNvPr id="4" name="Text Placeholder 8"/>
          <p:cNvSpPr>
            <a:spLocks noGrp="1"/>
          </p:cNvSpPr>
          <p:nvPr>
            <p:ph type="body" sz="quarter" idx="11"/>
          </p:nvPr>
        </p:nvSpPr>
        <p:spPr>
          <a:xfrm>
            <a:off x="384673" y="3117239"/>
            <a:ext cx="5636696" cy="332399"/>
          </a:xfrm>
        </p:spPr>
        <p:txBody>
          <a:bodyPr/>
          <a:lstStyle>
            <a:lvl1pPr marL="0" indent="0">
              <a:buNone/>
              <a:defRPr lang="en-US" sz="2400" kern="1200" spc="-75" baseline="0" dirty="0">
                <a:gradFill>
                  <a:gsLst>
                    <a:gs pos="0">
                      <a:schemeClr val="tx1"/>
                    </a:gs>
                    <a:gs pos="100000">
                      <a:schemeClr val="tx1"/>
                    </a:gs>
                  </a:gsLst>
                  <a:lin ang="5400000" scaled="0"/>
                </a:gradFill>
                <a:latin typeface="Segoe UI Light" pitchFamily="34" charset="0"/>
                <a:ea typeface="+mn-ea"/>
                <a:cs typeface="+mn-cs"/>
              </a:defRPr>
            </a:lvl1pPr>
          </a:lstStyle>
          <a:p>
            <a:pPr lvl="0"/>
            <a:r>
              <a:rPr lang="es-ES" dirty="0" smtClean="0"/>
              <a:t>Click to edit Master text styles</a:t>
            </a:r>
          </a:p>
        </p:txBody>
      </p:sp>
    </p:spTree>
    <p:extLst>
      <p:ext uri="{BB962C8B-B14F-4D97-AF65-F5344CB8AC3E}">
        <p14:creationId xmlns:p14="http://schemas.microsoft.com/office/powerpoint/2010/main" val="2590643142"/>
      </p:ext>
    </p:extLst>
  </p:cSld>
  <p:clrMapOvr>
    <a:masterClrMapping/>
  </p:clrMapOvr>
  <p:transition>
    <p:fade/>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Title and  Non-Bulleted Content">
    <p:spTree>
      <p:nvGrpSpPr>
        <p:cNvPr id="1" name=""/>
        <p:cNvGrpSpPr/>
        <p:nvPr/>
      </p:nvGrpSpPr>
      <p:grpSpPr>
        <a:xfrm>
          <a:off x="0" y="0"/>
          <a:ext cx="0" cy="0"/>
          <a:chOff x="0" y="0"/>
          <a:chExt cx="0" cy="0"/>
        </a:xfrm>
      </p:grpSpPr>
      <p:sp>
        <p:nvSpPr>
          <p:cNvPr id="2" name="Title 1"/>
          <p:cNvSpPr>
            <a:spLocks noGrp="1"/>
          </p:cNvSpPr>
          <p:nvPr>
            <p:ph type="title"/>
          </p:nvPr>
        </p:nvSpPr>
        <p:spPr>
          <a:xfrm>
            <a:off x="389436" y="228600"/>
            <a:ext cx="8363938" cy="567848"/>
          </a:xfrm>
        </p:spPr>
        <p:txBody>
          <a:bodyPr/>
          <a:lstStyle/>
          <a:p>
            <a:r>
              <a:rPr lang="en-US" smtClean="0"/>
              <a:t>Click to edit Master title style</a:t>
            </a:r>
            <a:endParaRPr lang="en-US" dirty="0"/>
          </a:p>
        </p:txBody>
      </p:sp>
      <p:sp>
        <p:nvSpPr>
          <p:cNvPr id="5" name="Text Placeholder 4"/>
          <p:cNvSpPr>
            <a:spLocks noGrp="1"/>
          </p:cNvSpPr>
          <p:nvPr>
            <p:ph type="body" sz="quarter" idx="10"/>
          </p:nvPr>
        </p:nvSpPr>
        <p:spPr>
          <a:xfrm>
            <a:off x="389436" y="1447800"/>
            <a:ext cx="8363938" cy="782265"/>
          </a:xfrm>
        </p:spPr>
        <p:txBody>
          <a:bodyPr/>
          <a:lstStyle>
            <a:lvl1pPr marL="0" indent="0">
              <a:spcBef>
                <a:spcPts val="0"/>
              </a:spcBef>
              <a:spcAft>
                <a:spcPts val="675"/>
              </a:spcAft>
              <a:buNone/>
              <a:defRPr sz="3200" spc="-100" baseline="0">
                <a:latin typeface="Segoe UI Light" pitchFamily="34" charset="0"/>
              </a:defRPr>
            </a:lvl1pPr>
            <a:lvl2pPr marL="0" indent="0">
              <a:spcBef>
                <a:spcPts val="0"/>
              </a:spcBef>
              <a:spcAft>
                <a:spcPts val="300"/>
              </a:spcAft>
              <a:buNone/>
              <a:defRPr sz="1800" spc="-50" baseline="0"/>
            </a:lvl2pPr>
            <a:lvl3pPr marL="0" indent="0">
              <a:spcBef>
                <a:spcPts val="0"/>
              </a:spcBef>
              <a:spcAft>
                <a:spcPts val="300"/>
              </a:spcAft>
              <a:buNone/>
              <a:defRPr sz="1500"/>
            </a:lvl3pPr>
            <a:lvl4pPr marL="0" indent="0">
              <a:spcBef>
                <a:spcPts val="0"/>
              </a:spcBef>
              <a:spcAft>
                <a:spcPts val="300"/>
              </a:spcAft>
              <a:buNone/>
              <a:defRPr/>
            </a:lvl4pPr>
            <a:lvl5pPr marL="0" indent="0">
              <a:spcBef>
                <a:spcPts val="0"/>
              </a:spcBef>
              <a:spcAft>
                <a:spcPts val="300"/>
              </a:spcAft>
              <a:buNone/>
              <a:defRPr/>
            </a:lvl5pPr>
          </a:lstStyle>
          <a:p>
            <a:pPr lvl="0"/>
            <a:r>
              <a:rPr lang="en-US" smtClean="0"/>
              <a:t>Click to edit Master text styles</a:t>
            </a:r>
          </a:p>
          <a:p>
            <a:pPr lvl="1"/>
            <a:r>
              <a:rPr lang="en-US" smtClean="0"/>
              <a:t>Second level</a:t>
            </a:r>
          </a:p>
        </p:txBody>
      </p:sp>
    </p:spTree>
    <p:extLst>
      <p:ext uri="{BB962C8B-B14F-4D97-AF65-F5344CB8AC3E}">
        <p14:creationId xmlns:p14="http://schemas.microsoft.com/office/powerpoint/2010/main" val="2882097201"/>
      </p:ext>
    </p:extLst>
  </p:cSld>
  <p:clrMapOvr>
    <a:masterClrMapping/>
  </p:clrMapOvr>
  <p:transition>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BEBFEB16-68A1-4D64-A5F3-72CF9FD66386}" type="datetimeFigureOut">
              <a:rPr lang="es-ES" smtClean="0"/>
              <a:pPr/>
              <a:t>17/11/2014</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E0DF4566-3660-45D2-AC54-84B16BA9D577}" type="slidenum">
              <a:rPr lang="es-ES" smtClean="0"/>
              <a:pPr/>
              <a:t>‹Nº›</a:t>
            </a:fld>
            <a:endParaRPr lang="es-E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BEBFEB16-68A1-4D64-A5F3-72CF9FD66386}" type="datetimeFigureOut">
              <a:rPr lang="es-ES" smtClean="0"/>
              <a:pPr/>
              <a:t>17/11/2014</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E0DF4566-3660-45D2-AC54-84B16BA9D577}" type="slidenum">
              <a:rPr lang="es-ES" smtClean="0"/>
              <a:pPr/>
              <a:t>‹Nº›</a:t>
            </a:fld>
            <a:endParaRPr lang="es-E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4 Marcador de fecha"/>
          <p:cNvSpPr>
            <a:spLocks noGrp="1"/>
          </p:cNvSpPr>
          <p:nvPr>
            <p:ph type="dt" sz="half" idx="10"/>
          </p:nvPr>
        </p:nvSpPr>
        <p:spPr/>
        <p:txBody>
          <a:bodyPr/>
          <a:lstStyle/>
          <a:p>
            <a:fld id="{BEBFEB16-68A1-4D64-A5F3-72CF9FD66386}" type="datetimeFigureOut">
              <a:rPr lang="es-ES" smtClean="0"/>
              <a:pPr/>
              <a:t>17/11/2014</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E0DF4566-3660-45D2-AC54-84B16BA9D577}" type="slidenum">
              <a:rPr lang="es-ES" smtClean="0"/>
              <a:pPr/>
              <a:t>‹Nº›</a:t>
            </a:fld>
            <a:endParaRPr lang="es-E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7" name="6 Marcador de fecha"/>
          <p:cNvSpPr>
            <a:spLocks noGrp="1"/>
          </p:cNvSpPr>
          <p:nvPr>
            <p:ph type="dt" sz="half" idx="10"/>
          </p:nvPr>
        </p:nvSpPr>
        <p:spPr/>
        <p:txBody>
          <a:bodyPr/>
          <a:lstStyle/>
          <a:p>
            <a:fld id="{BEBFEB16-68A1-4D64-A5F3-72CF9FD66386}" type="datetimeFigureOut">
              <a:rPr lang="es-ES" smtClean="0"/>
              <a:pPr/>
              <a:t>17/11/2014</a:t>
            </a:fld>
            <a:endParaRPr lang="es-ES"/>
          </a:p>
        </p:txBody>
      </p:sp>
      <p:sp>
        <p:nvSpPr>
          <p:cNvPr id="8" name="7 Marcador de pie de página"/>
          <p:cNvSpPr>
            <a:spLocks noGrp="1"/>
          </p:cNvSpPr>
          <p:nvPr>
            <p:ph type="ftr" sz="quarter" idx="11"/>
          </p:nvPr>
        </p:nvSpPr>
        <p:spPr/>
        <p:txBody>
          <a:bodyPr/>
          <a:lstStyle/>
          <a:p>
            <a:endParaRPr lang="es-ES"/>
          </a:p>
        </p:txBody>
      </p:sp>
      <p:sp>
        <p:nvSpPr>
          <p:cNvPr id="9" name="8 Marcador de número de diapositiva"/>
          <p:cNvSpPr>
            <a:spLocks noGrp="1"/>
          </p:cNvSpPr>
          <p:nvPr>
            <p:ph type="sldNum" sz="quarter" idx="12"/>
          </p:nvPr>
        </p:nvSpPr>
        <p:spPr/>
        <p:txBody>
          <a:bodyPr/>
          <a:lstStyle/>
          <a:p>
            <a:fld id="{E0DF4566-3660-45D2-AC54-84B16BA9D577}" type="slidenum">
              <a:rPr lang="es-ES" smtClean="0"/>
              <a:pPr/>
              <a:t>‹Nº›</a:t>
            </a:fld>
            <a:endParaRPr lang="es-E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fecha"/>
          <p:cNvSpPr>
            <a:spLocks noGrp="1"/>
          </p:cNvSpPr>
          <p:nvPr>
            <p:ph type="dt" sz="half" idx="10"/>
          </p:nvPr>
        </p:nvSpPr>
        <p:spPr/>
        <p:txBody>
          <a:bodyPr/>
          <a:lstStyle/>
          <a:p>
            <a:fld id="{BEBFEB16-68A1-4D64-A5F3-72CF9FD66386}" type="datetimeFigureOut">
              <a:rPr lang="es-ES" smtClean="0"/>
              <a:pPr/>
              <a:t>17/11/2014</a:t>
            </a:fld>
            <a:endParaRPr lang="es-ES"/>
          </a:p>
        </p:txBody>
      </p:sp>
      <p:sp>
        <p:nvSpPr>
          <p:cNvPr id="4" name="3 Marcador de pie de página"/>
          <p:cNvSpPr>
            <a:spLocks noGrp="1"/>
          </p:cNvSpPr>
          <p:nvPr>
            <p:ph type="ftr" sz="quarter" idx="11"/>
          </p:nvPr>
        </p:nvSpPr>
        <p:spPr/>
        <p:txBody>
          <a:bodyPr/>
          <a:lstStyle/>
          <a:p>
            <a:endParaRPr lang="es-ES"/>
          </a:p>
        </p:txBody>
      </p:sp>
      <p:sp>
        <p:nvSpPr>
          <p:cNvPr id="5" name="4 Marcador de número de diapositiva"/>
          <p:cNvSpPr>
            <a:spLocks noGrp="1"/>
          </p:cNvSpPr>
          <p:nvPr>
            <p:ph type="sldNum" sz="quarter" idx="12"/>
          </p:nvPr>
        </p:nvSpPr>
        <p:spPr/>
        <p:txBody>
          <a:bodyPr/>
          <a:lstStyle/>
          <a:p>
            <a:fld id="{E0DF4566-3660-45D2-AC54-84B16BA9D577}" type="slidenum">
              <a:rPr lang="es-ES" smtClean="0"/>
              <a:pPr/>
              <a:t>‹Nº›</a:t>
            </a:fld>
            <a:endParaRPr lang="es-E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BEBFEB16-68A1-4D64-A5F3-72CF9FD66386}" type="datetimeFigureOut">
              <a:rPr lang="es-ES" smtClean="0"/>
              <a:pPr/>
              <a:t>17/11/2014</a:t>
            </a:fld>
            <a:endParaRPr lang="es-ES"/>
          </a:p>
        </p:txBody>
      </p:sp>
      <p:sp>
        <p:nvSpPr>
          <p:cNvPr id="3" name="2 Marcador de pie de página"/>
          <p:cNvSpPr>
            <a:spLocks noGrp="1"/>
          </p:cNvSpPr>
          <p:nvPr>
            <p:ph type="ftr" sz="quarter" idx="11"/>
          </p:nvPr>
        </p:nvSpPr>
        <p:spPr/>
        <p:txBody>
          <a:bodyPr/>
          <a:lstStyle/>
          <a:p>
            <a:endParaRPr lang="es-ES"/>
          </a:p>
        </p:txBody>
      </p:sp>
      <p:sp>
        <p:nvSpPr>
          <p:cNvPr id="4" name="3 Marcador de número de diapositiva"/>
          <p:cNvSpPr>
            <a:spLocks noGrp="1"/>
          </p:cNvSpPr>
          <p:nvPr>
            <p:ph type="sldNum" sz="quarter" idx="12"/>
          </p:nvPr>
        </p:nvSpPr>
        <p:spPr/>
        <p:txBody>
          <a:bodyPr/>
          <a:lstStyle/>
          <a:p>
            <a:fld id="{E0DF4566-3660-45D2-AC54-84B16BA9D577}" type="slidenum">
              <a:rPr lang="es-ES" smtClean="0"/>
              <a:pPr/>
              <a:t>‹Nº›</a:t>
            </a:fld>
            <a:endParaRPr lang="es-E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ES"/>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BEBFEB16-68A1-4D64-A5F3-72CF9FD66386}" type="datetimeFigureOut">
              <a:rPr lang="es-ES" smtClean="0"/>
              <a:pPr/>
              <a:t>17/11/2014</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E0DF4566-3660-45D2-AC54-84B16BA9D577}" type="slidenum">
              <a:rPr lang="es-ES" smtClean="0"/>
              <a:pPr/>
              <a:t>‹Nº›</a:t>
            </a:fld>
            <a:endParaRPr lang="es-E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ES"/>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ES"/>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BEBFEB16-68A1-4D64-A5F3-72CF9FD66386}" type="datetimeFigureOut">
              <a:rPr lang="es-ES" smtClean="0"/>
              <a:pPr/>
              <a:t>17/11/2014</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E0DF4566-3660-45D2-AC54-84B16BA9D577}" type="slidenum">
              <a:rPr lang="es-ES" smtClean="0"/>
              <a:pPr/>
              <a:t>‹Nº›</a:t>
            </a:fld>
            <a:endParaRPr lang="es-E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jpe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5">
            <a:lum/>
          </a:blip>
          <a:srcRect/>
          <a:stretch>
            <a:fillRect/>
          </a:stretch>
        </a:blipFill>
        <a:effectLst/>
      </p:bgPr>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EBFEB16-68A1-4D64-A5F3-72CF9FD66386}" type="datetimeFigureOut">
              <a:rPr lang="es-ES" smtClean="0"/>
              <a:pPr/>
              <a:t>17/11/2014</a:t>
            </a:fld>
            <a:endParaRPr lang="es-ES"/>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ES"/>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0DF4566-3660-45D2-AC54-84B16BA9D577}" type="slidenum">
              <a:rPr lang="es-ES" smtClean="0"/>
              <a:pPr/>
              <a:t>‹Nº›</a:t>
            </a:fld>
            <a:endParaRPr lang="es-E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Layout" Target="../slideLayouts/slideLayout2.xml"/><Relationship Id="rId6" Type="http://schemas.openxmlformats.org/officeDocument/2006/relationships/image" Target="../media/image8.jpeg"/><Relationship Id="rId5" Type="http://schemas.openxmlformats.org/officeDocument/2006/relationships/image" Target="../media/image7.jpeg"/><Relationship Id="rId4" Type="http://schemas.openxmlformats.org/officeDocument/2006/relationships/image" Target="../media/image6.gif"/></Relationships>
</file>

<file path=ppt/slides/_rels/slide11.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12.xml"/><Relationship Id="rId4" Type="http://schemas.openxmlformats.org/officeDocument/2006/relationships/image" Target="../media/image11.jpeg"/></Relationships>
</file>

<file path=ppt/slides/_rels/slide12.xml.rels><?xml version="1.0" encoding="UTF-8" standalone="yes"?>
<Relationships xmlns="http://schemas.openxmlformats.org/package/2006/relationships"><Relationship Id="rId3" Type="http://schemas.openxmlformats.org/officeDocument/2006/relationships/hyperlink" Target="http://www.finnovaregio.eu/" TargetMode="External"/><Relationship Id="rId2" Type="http://schemas.openxmlformats.org/officeDocument/2006/relationships/hyperlink" Target="http://www.dival.es/" TargetMode="External"/><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3" Type="http://schemas.openxmlformats.org/officeDocument/2006/relationships/image" Target="../media/image12.emf"/><Relationship Id="rId2" Type="http://schemas.openxmlformats.org/officeDocument/2006/relationships/notesSlide" Target="../notesSlides/notesSlide1.xml"/><Relationship Id="rId1" Type="http://schemas.openxmlformats.org/officeDocument/2006/relationships/slideLayout" Target="../slideLayouts/slideLayout13.xml"/><Relationship Id="rId5" Type="http://schemas.openxmlformats.org/officeDocument/2006/relationships/image" Target="../media/image14.jpg"/><Relationship Id="rId4" Type="http://schemas.openxmlformats.org/officeDocument/2006/relationships/image" Target="../media/image13.jpeg"/></Relationships>
</file>

<file path=ppt/slides/_rels/slide18.xml.rels><?xml version="1.0" encoding="UTF-8" standalone="yes"?>
<Relationships xmlns="http://schemas.openxmlformats.org/package/2006/relationships"><Relationship Id="rId2" Type="http://schemas.openxmlformats.org/officeDocument/2006/relationships/hyperlink" Target="mailto:elearning@finnovaregio.eu" TargetMode="External"/><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D:\FINNOVAREGIO\Templates\fondodiapo.jpg"/>
          <p:cNvPicPr>
            <a:picLocks noChangeAspect="1" noChangeArrowheads="1"/>
          </p:cNvPicPr>
          <p:nvPr/>
        </p:nvPicPr>
        <p:blipFill>
          <a:blip r:embed="rId2" cstate="print"/>
          <a:srcRect/>
          <a:stretch>
            <a:fillRect/>
          </a:stretch>
        </p:blipFill>
        <p:spPr bwMode="auto">
          <a:xfrm>
            <a:off x="0" y="0"/>
            <a:ext cx="9144000" cy="6858000"/>
          </a:xfrm>
          <a:prstGeom prst="rect">
            <a:avLst/>
          </a:prstGeom>
          <a:noFill/>
        </p:spPr>
      </p:pic>
      <p:pic>
        <p:nvPicPr>
          <p:cNvPr id="9" name="Picture 2"/>
          <p:cNvPicPr/>
          <p:nvPr/>
        </p:nvPicPr>
        <p:blipFill>
          <a:blip r:embed="rId3" cstate="print"/>
          <a:srcRect/>
          <a:stretch>
            <a:fillRect/>
          </a:stretch>
        </p:blipFill>
        <p:spPr bwMode="auto">
          <a:xfrm>
            <a:off x="5357818" y="2143116"/>
            <a:ext cx="3143240" cy="3277326"/>
          </a:xfrm>
          <a:prstGeom prst="rect">
            <a:avLst/>
          </a:prstGeom>
          <a:noFill/>
          <a:ln w="9525">
            <a:noFill/>
            <a:miter lim="800000"/>
            <a:headEnd/>
            <a:tailEnd/>
          </a:ln>
        </p:spPr>
      </p:pic>
      <p:sp>
        <p:nvSpPr>
          <p:cNvPr id="3" name="2 Subtítulo"/>
          <p:cNvSpPr>
            <a:spLocks noGrp="1"/>
          </p:cNvSpPr>
          <p:nvPr>
            <p:ph type="subTitle" idx="1"/>
          </p:nvPr>
        </p:nvSpPr>
        <p:spPr>
          <a:xfrm>
            <a:off x="899592" y="4030216"/>
            <a:ext cx="4752528" cy="1343000"/>
          </a:xfrm>
        </p:spPr>
        <p:txBody>
          <a:bodyPr>
            <a:normAutofit/>
          </a:bodyPr>
          <a:lstStyle/>
          <a:p>
            <a:pPr algn="l"/>
            <a:r>
              <a:rPr lang="es-ES" sz="2400" dirty="0" smtClean="0"/>
              <a:t>Alberto Navarro Mosquera</a:t>
            </a:r>
          </a:p>
          <a:p>
            <a:pPr algn="l"/>
            <a:r>
              <a:rPr lang="es-ES" sz="2400" dirty="0" err="1" smtClean="0"/>
              <a:t>Finnovaregio</a:t>
            </a:r>
            <a:r>
              <a:rPr lang="es-ES" sz="2400" dirty="0" smtClean="0"/>
              <a:t> </a:t>
            </a:r>
            <a:r>
              <a:rPr lang="es-ES" sz="2400" dirty="0" err="1" smtClean="0"/>
              <a:t>Foundation</a:t>
            </a:r>
            <a:endParaRPr lang="es-ES" sz="2400" dirty="0" smtClean="0"/>
          </a:p>
          <a:p>
            <a:pPr algn="l"/>
            <a:r>
              <a:rPr lang="es-ES" sz="2400" dirty="0" smtClean="0"/>
              <a:t>elearning@finnovaregio.eu</a:t>
            </a:r>
            <a:endParaRPr lang="es-ES" sz="2400" dirty="0"/>
          </a:p>
        </p:txBody>
      </p:sp>
      <p:pic>
        <p:nvPicPr>
          <p:cNvPr id="11" name="10 Imagen" descr="Science 14 Atrium – Your business center in Brussels"/>
          <p:cNvPicPr/>
          <p:nvPr/>
        </p:nvPicPr>
        <p:blipFill>
          <a:blip r:embed="rId4" cstate="print"/>
          <a:srcRect/>
          <a:stretch>
            <a:fillRect/>
          </a:stretch>
        </p:blipFill>
        <p:spPr bwMode="auto">
          <a:xfrm>
            <a:off x="4357686" y="6215082"/>
            <a:ext cx="1194324" cy="381662"/>
          </a:xfrm>
          <a:prstGeom prst="rect">
            <a:avLst/>
          </a:prstGeom>
          <a:noFill/>
          <a:ln w="9525">
            <a:noFill/>
            <a:miter lim="800000"/>
            <a:headEnd/>
            <a:tailEnd/>
          </a:ln>
        </p:spPr>
      </p:pic>
      <p:sp>
        <p:nvSpPr>
          <p:cNvPr id="2" name="1 Título"/>
          <p:cNvSpPr>
            <a:spLocks noGrp="1"/>
          </p:cNvSpPr>
          <p:nvPr>
            <p:ph type="ctrTitle"/>
          </p:nvPr>
        </p:nvSpPr>
        <p:spPr>
          <a:xfrm>
            <a:off x="0" y="428604"/>
            <a:ext cx="8136904" cy="3051770"/>
          </a:xfrm>
        </p:spPr>
        <p:txBody>
          <a:bodyPr anchor="ctr">
            <a:normAutofit/>
          </a:bodyPr>
          <a:lstStyle/>
          <a:p>
            <a:r>
              <a:rPr lang="es-ES_tradnl" b="1" dirty="0" smtClean="0">
                <a:solidFill>
                  <a:schemeClr val="accent1"/>
                </a:solidFill>
              </a:rPr>
              <a:t>EL PROGRAMA</a:t>
            </a:r>
            <a:br>
              <a:rPr lang="es-ES_tradnl" b="1" dirty="0" smtClean="0">
                <a:solidFill>
                  <a:schemeClr val="accent1"/>
                </a:solidFill>
              </a:rPr>
            </a:br>
            <a:r>
              <a:rPr lang="es-ES_tradnl" b="1" dirty="0" smtClean="0">
                <a:solidFill>
                  <a:schemeClr val="accent1"/>
                </a:solidFill>
              </a:rPr>
              <a:t>‘ERASMUS PARA JÓVENES EMPRENDEDORES’</a:t>
            </a:r>
            <a:endParaRPr lang="es-E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ES" b="1" dirty="0" smtClean="0">
                <a:solidFill>
                  <a:schemeClr val="accent3">
                    <a:lumMod val="50000"/>
                  </a:schemeClr>
                </a:solidFill>
              </a:rPr>
              <a:t>Otros programas de movilidad</a:t>
            </a:r>
            <a:endParaRPr lang="es-ES" dirty="0">
              <a:solidFill>
                <a:schemeClr val="accent3">
                  <a:lumMod val="50000"/>
                </a:schemeClr>
              </a:solidFill>
            </a:endParaRPr>
          </a:p>
        </p:txBody>
      </p:sp>
      <p:pic>
        <p:nvPicPr>
          <p:cNvPr id="5" name="irc_mi" descr="http://www.eurodyssee.eu/fileadmin/user_upload/Images/A_Ranger/logo_eurodyssee.jpg"/>
          <p:cNvPicPr/>
          <p:nvPr/>
        </p:nvPicPr>
        <p:blipFill>
          <a:blip r:embed="rId2"/>
          <a:srcRect/>
          <a:stretch>
            <a:fillRect/>
          </a:stretch>
        </p:blipFill>
        <p:spPr bwMode="auto">
          <a:xfrm>
            <a:off x="1214414" y="1357298"/>
            <a:ext cx="2857500" cy="1809750"/>
          </a:xfrm>
          <a:prstGeom prst="rect">
            <a:avLst/>
          </a:prstGeom>
          <a:noFill/>
          <a:ln w="9525">
            <a:noFill/>
            <a:miter lim="800000"/>
            <a:headEnd/>
            <a:tailEnd/>
          </a:ln>
        </p:spPr>
      </p:pic>
      <p:pic>
        <p:nvPicPr>
          <p:cNvPr id="6" name="irc_mi" descr="http://entransito.es/wp-content/uploads/2013/06/%C3%ADndice.jpg"/>
          <p:cNvPicPr/>
          <p:nvPr/>
        </p:nvPicPr>
        <p:blipFill>
          <a:blip r:embed="rId3"/>
          <a:srcRect/>
          <a:stretch>
            <a:fillRect/>
          </a:stretch>
        </p:blipFill>
        <p:spPr bwMode="auto">
          <a:xfrm>
            <a:off x="3929058" y="1928802"/>
            <a:ext cx="4057650" cy="785352"/>
          </a:xfrm>
          <a:prstGeom prst="rect">
            <a:avLst/>
          </a:prstGeom>
          <a:noFill/>
          <a:ln w="9525">
            <a:noFill/>
            <a:miter lim="800000"/>
            <a:headEnd/>
            <a:tailEnd/>
          </a:ln>
        </p:spPr>
      </p:pic>
      <p:pic>
        <p:nvPicPr>
          <p:cNvPr id="7" name="irc_mi" descr="http://www.abertal.org/europaapunto/images/stories/becas%20faro%20global.gif"/>
          <p:cNvPicPr/>
          <p:nvPr/>
        </p:nvPicPr>
        <p:blipFill>
          <a:blip r:embed="rId4"/>
          <a:srcRect/>
          <a:stretch>
            <a:fillRect/>
          </a:stretch>
        </p:blipFill>
        <p:spPr bwMode="auto">
          <a:xfrm>
            <a:off x="932834" y="3804050"/>
            <a:ext cx="1628775" cy="1655188"/>
          </a:xfrm>
          <a:prstGeom prst="rect">
            <a:avLst/>
          </a:prstGeom>
          <a:noFill/>
          <a:ln w="9525">
            <a:noFill/>
            <a:miter lim="800000"/>
            <a:headEnd/>
            <a:tailEnd/>
          </a:ln>
        </p:spPr>
      </p:pic>
      <p:pic>
        <p:nvPicPr>
          <p:cNvPr id="8" name="irc_mi" descr="http://www.uniovi.es/documents/31582/233059/LogoErasmus.jpg/b39eb010-fc96-4499-9afa-3fcf0ced4641?t=1364227054949"/>
          <p:cNvPicPr/>
          <p:nvPr/>
        </p:nvPicPr>
        <p:blipFill>
          <a:blip r:embed="rId5"/>
          <a:srcRect/>
          <a:stretch>
            <a:fillRect/>
          </a:stretch>
        </p:blipFill>
        <p:spPr bwMode="auto">
          <a:xfrm>
            <a:off x="6660232" y="3479183"/>
            <a:ext cx="1433099" cy="1981196"/>
          </a:xfrm>
          <a:prstGeom prst="rect">
            <a:avLst/>
          </a:prstGeom>
          <a:noFill/>
          <a:ln w="9525">
            <a:noFill/>
            <a:miter lim="800000"/>
            <a:headEnd/>
            <a:tailEnd/>
          </a:ln>
        </p:spPr>
      </p:pic>
      <p:pic>
        <p:nvPicPr>
          <p:cNvPr id="3" name="Imagen 2"/>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3054729" y="3225318"/>
            <a:ext cx="3034542" cy="1585977"/>
          </a:xfrm>
          <a:prstGeom prst="rect">
            <a:avLst/>
          </a:prstGeom>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sz="quarter" idx="10"/>
          </p:nvPr>
        </p:nvSpPr>
        <p:spPr>
          <a:xfrm>
            <a:off x="0" y="2500306"/>
            <a:ext cx="9144000" cy="2659190"/>
          </a:xfrm>
        </p:spPr>
        <p:txBody>
          <a:bodyPr>
            <a:normAutofit fontScale="92500" lnSpcReduction="10000"/>
          </a:bodyPr>
          <a:lstStyle/>
          <a:p>
            <a:pPr algn="ctr" defTabSz="686047" eaLnBrk="1" fontAlgn="auto" hangingPunct="1">
              <a:spcAft>
                <a:spcPts val="0"/>
              </a:spcAft>
              <a:buFont typeface="Arial" pitchFamily="34" charset="0"/>
              <a:buNone/>
              <a:defRPr/>
            </a:pPr>
            <a:endParaRPr b="1" spc="-300"/>
          </a:p>
          <a:p>
            <a:pPr algn="ctr" fontAlgn="auto">
              <a:spcBef>
                <a:spcPct val="0"/>
              </a:spcBef>
              <a:spcAft>
                <a:spcPts val="0"/>
              </a:spcAft>
              <a:defRPr/>
            </a:pPr>
            <a:r>
              <a:rPr sz="6000" b="1" smtClean="0">
                <a:ln w="3175">
                  <a:noFill/>
                </a:ln>
                <a:gradFill>
                  <a:gsLst>
                    <a:gs pos="96667">
                      <a:srgbClr val="FFFFFF"/>
                    </a:gs>
                    <a:gs pos="90000">
                      <a:srgbClr val="FFFFFF"/>
                    </a:gs>
                  </a:gsLst>
                  <a:lin ang="5400000" scaled="0"/>
                </a:gradFill>
                <a:latin typeface="Segoe UI Light"/>
                <a:cs typeface="Arial" charset="0"/>
              </a:rPr>
              <a:t>Becas de Movilidad en Bruselas</a:t>
            </a:r>
            <a:endParaRPr sz="6000" b="1">
              <a:ln w="3175">
                <a:noFill/>
              </a:ln>
              <a:gradFill>
                <a:gsLst>
                  <a:gs pos="96667">
                    <a:srgbClr val="FFFFFF"/>
                  </a:gs>
                  <a:gs pos="90000">
                    <a:srgbClr val="FFFFFF"/>
                  </a:gs>
                </a:gsLst>
                <a:lin ang="5400000" scaled="0"/>
              </a:gradFill>
              <a:latin typeface="Segoe UI Light"/>
              <a:cs typeface="Arial" charset="0"/>
            </a:endParaRPr>
          </a:p>
        </p:txBody>
      </p:sp>
      <p:sp>
        <p:nvSpPr>
          <p:cNvPr id="4" name="Rectangle 3"/>
          <p:cNvSpPr txBox="1">
            <a:spLocks noChangeArrowheads="1"/>
          </p:cNvSpPr>
          <p:nvPr/>
        </p:nvSpPr>
        <p:spPr>
          <a:xfrm>
            <a:off x="500034" y="4357694"/>
            <a:ext cx="8236697" cy="1772793"/>
          </a:xfrm>
          <a:prstGeom prst="rect">
            <a:avLst/>
          </a:prstGeom>
          <a:noFill/>
        </p:spPr>
        <p:txBody>
          <a:bodyPr lIns="0" tIns="0" rIns="0" bIns="0">
            <a:spAutoFit/>
          </a:bodyPr>
          <a:lstStyle>
            <a:lvl1pPr marL="404813" indent="-404813" algn="l" defTabSz="914363" rtl="0" eaLnBrk="1" latinLnBrk="0" hangingPunct="1">
              <a:lnSpc>
                <a:spcPct val="90000"/>
              </a:lnSpc>
              <a:spcBef>
                <a:spcPct val="20000"/>
              </a:spcBef>
              <a:buFontTx/>
              <a:buBlip>
                <a:blip r:embed="rId2"/>
              </a:buBlip>
              <a:defRPr sz="3200" kern="1200">
                <a:gradFill>
                  <a:gsLst>
                    <a:gs pos="0">
                      <a:schemeClr val="tx1"/>
                    </a:gs>
                    <a:gs pos="86000">
                      <a:schemeClr val="tx1"/>
                    </a:gs>
                  </a:gsLst>
                  <a:lin ang="5400000" scaled="0"/>
                </a:gradFill>
                <a:latin typeface="+mn-lt"/>
                <a:ea typeface="+mn-ea"/>
                <a:cs typeface="+mn-cs"/>
              </a:defRPr>
            </a:lvl1pPr>
            <a:lvl2pPr marL="800100" indent="-395288" algn="l" defTabSz="914363" rtl="0" eaLnBrk="1" latinLnBrk="0" hangingPunct="1">
              <a:lnSpc>
                <a:spcPct val="90000"/>
              </a:lnSpc>
              <a:spcBef>
                <a:spcPct val="20000"/>
              </a:spcBef>
              <a:buFontTx/>
              <a:buBlip>
                <a:blip r:embed="rId3"/>
              </a:buBlip>
              <a:defRPr sz="2800" kern="1200">
                <a:gradFill>
                  <a:gsLst>
                    <a:gs pos="0">
                      <a:schemeClr val="tx1"/>
                    </a:gs>
                    <a:gs pos="86000">
                      <a:schemeClr val="tx1"/>
                    </a:gs>
                  </a:gsLst>
                  <a:lin ang="5400000" scaled="0"/>
                </a:gradFill>
                <a:latin typeface="+mn-lt"/>
                <a:ea typeface="+mn-ea"/>
                <a:cs typeface="+mn-cs"/>
              </a:defRPr>
            </a:lvl2pPr>
            <a:lvl3pPr marL="1143000" indent="-342900" algn="l" defTabSz="914363" rtl="0" eaLnBrk="1" latinLnBrk="0" hangingPunct="1">
              <a:lnSpc>
                <a:spcPct val="90000"/>
              </a:lnSpc>
              <a:spcBef>
                <a:spcPct val="20000"/>
              </a:spcBef>
              <a:buFontTx/>
              <a:buBlip>
                <a:blip r:embed="rId3"/>
              </a:buBlip>
              <a:defRPr sz="2400" kern="1200">
                <a:gradFill>
                  <a:gsLst>
                    <a:gs pos="0">
                      <a:schemeClr val="tx1"/>
                    </a:gs>
                    <a:gs pos="86000">
                      <a:schemeClr val="tx1"/>
                    </a:gs>
                  </a:gsLst>
                  <a:lin ang="5400000" scaled="0"/>
                </a:gradFill>
                <a:latin typeface="+mn-lt"/>
                <a:ea typeface="+mn-ea"/>
                <a:cs typeface="+mn-cs"/>
              </a:defRPr>
            </a:lvl3pPr>
            <a:lvl4pPr marL="1485900" indent="-342900" algn="l" defTabSz="914363" rtl="0" eaLnBrk="1" latinLnBrk="0" hangingPunct="1">
              <a:lnSpc>
                <a:spcPct val="90000"/>
              </a:lnSpc>
              <a:spcBef>
                <a:spcPct val="20000"/>
              </a:spcBef>
              <a:buFontTx/>
              <a:buBlip>
                <a:blip r:embed="rId3"/>
              </a:buBlip>
              <a:defRPr sz="2000" kern="1200">
                <a:gradFill>
                  <a:gsLst>
                    <a:gs pos="0">
                      <a:schemeClr val="tx1"/>
                    </a:gs>
                    <a:gs pos="86000">
                      <a:schemeClr val="tx1"/>
                    </a:gs>
                  </a:gsLst>
                  <a:lin ang="5400000" scaled="0"/>
                </a:gradFill>
                <a:latin typeface="+mn-lt"/>
                <a:ea typeface="+mn-ea"/>
                <a:cs typeface="+mn-cs"/>
              </a:defRPr>
            </a:lvl4pPr>
            <a:lvl5pPr marL="1828800" indent="-342900" algn="l" defTabSz="914363" rtl="0" eaLnBrk="1" latinLnBrk="0" hangingPunct="1">
              <a:lnSpc>
                <a:spcPct val="90000"/>
              </a:lnSpc>
              <a:spcBef>
                <a:spcPct val="20000"/>
              </a:spcBef>
              <a:buFontTx/>
              <a:buBlip>
                <a:blip r:embed="rId3"/>
              </a:buBlip>
              <a:defRPr sz="2000" kern="1200">
                <a:gradFill>
                  <a:gsLst>
                    <a:gs pos="0">
                      <a:schemeClr val="tx1"/>
                    </a:gs>
                    <a:gs pos="86000">
                      <a:schemeClr val="tx1"/>
                    </a:gs>
                  </a:gsLst>
                  <a:lin ang="5400000" scaled="0"/>
                </a:gradFill>
                <a:latin typeface="+mn-lt"/>
                <a:ea typeface="+mn-ea"/>
                <a:cs typeface="+mn-cs"/>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ctr" fontAlgn="auto">
              <a:spcBef>
                <a:spcPct val="0"/>
              </a:spcBef>
              <a:spcAft>
                <a:spcPts val="0"/>
              </a:spcAft>
              <a:buFontTx/>
              <a:buNone/>
              <a:defRPr/>
            </a:pPr>
            <a:endParaRPr lang="en-US" spc="-75" dirty="0" smtClean="0">
              <a:ln w="3175">
                <a:noFill/>
              </a:ln>
              <a:gradFill>
                <a:gsLst>
                  <a:gs pos="96667">
                    <a:srgbClr val="FFFFFF"/>
                  </a:gs>
                  <a:gs pos="90000">
                    <a:srgbClr val="FFFFFF"/>
                  </a:gs>
                </a:gsLst>
                <a:lin ang="5400000" scaled="0"/>
              </a:gradFill>
              <a:latin typeface="Segoe UI Light"/>
              <a:cs typeface="Arial" charset="0"/>
            </a:endParaRPr>
          </a:p>
          <a:p>
            <a:pPr marL="0" indent="0" algn="ctr" fontAlgn="auto">
              <a:spcBef>
                <a:spcPct val="0"/>
              </a:spcBef>
              <a:spcAft>
                <a:spcPts val="0"/>
              </a:spcAft>
              <a:buFontTx/>
              <a:buNone/>
              <a:defRPr/>
            </a:pPr>
            <a:endParaRPr lang="en-US" spc="-75" dirty="0" smtClean="0">
              <a:ln w="3175">
                <a:noFill/>
              </a:ln>
              <a:gradFill>
                <a:gsLst>
                  <a:gs pos="96667">
                    <a:srgbClr val="FFFFFF"/>
                  </a:gs>
                  <a:gs pos="90000">
                    <a:srgbClr val="FFFFFF"/>
                  </a:gs>
                </a:gsLst>
                <a:lin ang="5400000" scaled="0"/>
              </a:gradFill>
              <a:latin typeface="Segoe UI Light"/>
              <a:cs typeface="Arial" charset="0"/>
            </a:endParaRPr>
          </a:p>
          <a:p>
            <a:pPr marL="0" indent="0" algn="ctr" fontAlgn="auto">
              <a:spcBef>
                <a:spcPct val="0"/>
              </a:spcBef>
              <a:spcAft>
                <a:spcPts val="0"/>
              </a:spcAft>
              <a:buFontTx/>
              <a:buNone/>
              <a:defRPr/>
            </a:pPr>
            <a:endParaRPr lang="en-US" spc="-75" dirty="0" smtClean="0">
              <a:ln w="3175">
                <a:noFill/>
              </a:ln>
              <a:gradFill>
                <a:gsLst>
                  <a:gs pos="96667">
                    <a:srgbClr val="FFFFFF"/>
                  </a:gs>
                  <a:gs pos="90000">
                    <a:srgbClr val="FFFFFF"/>
                  </a:gs>
                </a:gsLst>
                <a:lin ang="5400000" scaled="0"/>
              </a:gradFill>
              <a:latin typeface="Segoe UI Light"/>
              <a:cs typeface="Arial" charset="0"/>
            </a:endParaRPr>
          </a:p>
          <a:p>
            <a:pPr marL="0" indent="0" algn="ctr" fontAlgn="auto">
              <a:spcBef>
                <a:spcPct val="0"/>
              </a:spcBef>
              <a:spcAft>
                <a:spcPts val="0"/>
              </a:spcAft>
              <a:buFontTx/>
              <a:buNone/>
              <a:defRPr/>
            </a:pPr>
            <a:r>
              <a:rPr lang="en-US" spc="-75" dirty="0" smtClean="0">
                <a:ln w="3175">
                  <a:noFill/>
                </a:ln>
                <a:gradFill>
                  <a:gsLst>
                    <a:gs pos="96667">
                      <a:srgbClr val="FFFFFF"/>
                    </a:gs>
                    <a:gs pos="90000">
                      <a:srgbClr val="FFFFFF"/>
                    </a:gs>
                  </a:gsLst>
                  <a:lin ang="5400000" scaled="0"/>
                </a:gradFill>
                <a:latin typeface="Segoe UI Light"/>
                <a:cs typeface="Arial" charset="0"/>
              </a:rPr>
              <a:t>La </a:t>
            </a:r>
            <a:r>
              <a:rPr lang="en-US" spc="-75" dirty="0" err="1" smtClean="0">
                <a:ln w="3175">
                  <a:noFill/>
                </a:ln>
                <a:gradFill>
                  <a:gsLst>
                    <a:gs pos="96667">
                      <a:srgbClr val="FFFFFF"/>
                    </a:gs>
                    <a:gs pos="90000">
                      <a:srgbClr val="FFFFFF"/>
                    </a:gs>
                  </a:gsLst>
                  <a:lin ang="5400000" scaled="0"/>
                </a:gradFill>
                <a:latin typeface="Segoe UI Light"/>
                <a:cs typeface="Arial" charset="0"/>
              </a:rPr>
              <a:t>Dipu</a:t>
            </a:r>
            <a:r>
              <a:rPr lang="en-US" spc="-75" dirty="0" smtClean="0">
                <a:ln w="3175">
                  <a:noFill/>
                </a:ln>
                <a:gradFill>
                  <a:gsLst>
                    <a:gs pos="96667">
                      <a:srgbClr val="FFFFFF"/>
                    </a:gs>
                    <a:gs pos="90000">
                      <a:srgbClr val="FFFFFF"/>
                    </a:gs>
                  </a:gsLst>
                  <a:lin ang="5400000" scaled="0"/>
                </a:gradFill>
                <a:latin typeface="Segoe UI Light"/>
                <a:cs typeface="Arial" charset="0"/>
              </a:rPr>
              <a:t> </a:t>
            </a:r>
            <a:r>
              <a:rPr lang="en-US" spc="-75" dirty="0" err="1" smtClean="0">
                <a:ln w="3175">
                  <a:noFill/>
                </a:ln>
                <a:gradFill>
                  <a:gsLst>
                    <a:gs pos="96667">
                      <a:srgbClr val="FFFFFF"/>
                    </a:gs>
                    <a:gs pos="90000">
                      <a:srgbClr val="FFFFFF"/>
                    </a:gs>
                  </a:gsLst>
                  <a:lin ang="5400000" scaled="0"/>
                </a:gradFill>
                <a:latin typeface="Segoe UI Light"/>
                <a:cs typeface="Arial" charset="0"/>
              </a:rPr>
              <a:t>te</a:t>
            </a:r>
            <a:r>
              <a:rPr lang="en-US" spc="-75" dirty="0" smtClean="0">
                <a:ln w="3175">
                  <a:noFill/>
                </a:ln>
                <a:gradFill>
                  <a:gsLst>
                    <a:gs pos="96667">
                      <a:srgbClr val="FFFFFF"/>
                    </a:gs>
                    <a:gs pos="90000">
                      <a:srgbClr val="FFFFFF"/>
                    </a:gs>
                  </a:gsLst>
                  <a:lin ang="5400000" scaled="0"/>
                </a:gradFill>
                <a:latin typeface="Segoe UI Light"/>
                <a:cs typeface="Arial" charset="0"/>
              </a:rPr>
              <a:t> </a:t>
            </a:r>
            <a:r>
              <a:rPr lang="en-US" spc="-75" dirty="0" err="1" smtClean="0">
                <a:ln w="3175">
                  <a:noFill/>
                </a:ln>
                <a:gradFill>
                  <a:gsLst>
                    <a:gs pos="96667">
                      <a:srgbClr val="FFFFFF"/>
                    </a:gs>
                    <a:gs pos="90000">
                      <a:srgbClr val="FFFFFF"/>
                    </a:gs>
                  </a:gsLst>
                  <a:lin ang="5400000" scaled="0"/>
                </a:gradFill>
                <a:latin typeface="Segoe UI Light"/>
                <a:cs typeface="Arial" charset="0"/>
              </a:rPr>
              <a:t>Eurobeca</a:t>
            </a:r>
            <a:endParaRPr lang="en-US" spc="-75" dirty="0">
              <a:ln w="3175">
                <a:noFill/>
              </a:ln>
              <a:gradFill>
                <a:gsLst>
                  <a:gs pos="96667">
                    <a:srgbClr val="FFFFFF"/>
                  </a:gs>
                  <a:gs pos="90000">
                    <a:srgbClr val="FFFFFF"/>
                  </a:gs>
                </a:gsLst>
                <a:lin ang="5400000" scaled="0"/>
              </a:gradFill>
              <a:latin typeface="Segoe UI Light"/>
              <a:cs typeface="Arial" charset="0"/>
            </a:endParaRPr>
          </a:p>
        </p:txBody>
      </p:sp>
      <p:pic>
        <p:nvPicPr>
          <p:cNvPr id="149508" name="Picture 2" descr="http://www.novetle.es/sites/novetle.portalesmunicipales.es/files/images/diputacion.jpg"/>
          <p:cNvPicPr>
            <a:picLocks noChangeAspect="1" noChangeArrowheads="1"/>
          </p:cNvPicPr>
          <p:nvPr/>
        </p:nvPicPr>
        <p:blipFill>
          <a:blip r:embed="rId4" cstate="print"/>
          <a:srcRect/>
          <a:stretch>
            <a:fillRect/>
          </a:stretch>
        </p:blipFill>
        <p:spPr bwMode="auto">
          <a:xfrm>
            <a:off x="2428875" y="928688"/>
            <a:ext cx="4378325" cy="2214562"/>
          </a:xfrm>
          <a:prstGeom prst="rect">
            <a:avLst/>
          </a:prstGeom>
          <a:noFill/>
          <a:ln w="9525">
            <a:noFill/>
            <a:miter lim="800000"/>
            <a:headEnd/>
            <a:tailEnd/>
          </a:ln>
        </p:spPr>
      </p:pic>
    </p:spTree>
    <p:extLst>
      <p:ext uri="{BB962C8B-B14F-4D97-AF65-F5344CB8AC3E}">
        <p14:creationId xmlns:p14="http://schemas.microsoft.com/office/powerpoint/2010/main" val="1990316080"/>
      </p:ext>
    </p:extLst>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100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75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187202"/>
            <a:ext cx="8839200" cy="498598"/>
          </a:xfrm>
        </p:spPr>
        <p:txBody>
          <a:bodyPr>
            <a:normAutofit fontScale="90000"/>
          </a:bodyPr>
          <a:lstStyle/>
          <a:p>
            <a:pPr algn="ctr" defTabSz="686047" eaLnBrk="1" fontAlgn="auto" hangingPunct="1">
              <a:spcAft>
                <a:spcPts val="0"/>
              </a:spcAft>
              <a:defRPr/>
            </a:pPr>
            <a:r>
              <a:rPr sz="3600"/>
              <a:t>La </a:t>
            </a:r>
            <a:r>
              <a:rPr sz="3600" err="1"/>
              <a:t>Dipu</a:t>
            </a:r>
            <a:r>
              <a:rPr sz="3600"/>
              <a:t> </a:t>
            </a:r>
            <a:r>
              <a:rPr sz="3600" err="1"/>
              <a:t>te</a:t>
            </a:r>
            <a:r>
              <a:rPr sz="3600"/>
              <a:t> </a:t>
            </a:r>
            <a:r>
              <a:rPr sz="3600" err="1"/>
              <a:t>Eurobeca</a:t>
            </a:r>
            <a:r>
              <a:rPr sz="3600"/>
              <a:t>: </a:t>
            </a:r>
            <a:r>
              <a:rPr sz="3600" smtClean="0"/>
              <a:t>Becas en Bruselas</a:t>
            </a:r>
            <a:endParaRPr sz="4400"/>
          </a:p>
        </p:txBody>
      </p:sp>
      <p:sp>
        <p:nvSpPr>
          <p:cNvPr id="3" name="Text Placeholder 2"/>
          <p:cNvSpPr>
            <a:spLocks noGrp="1"/>
          </p:cNvSpPr>
          <p:nvPr>
            <p:ph type="body" sz="quarter" idx="10"/>
          </p:nvPr>
        </p:nvSpPr>
        <p:spPr>
          <a:xfrm>
            <a:off x="152400" y="1000108"/>
            <a:ext cx="8625722" cy="5099858"/>
          </a:xfrm>
        </p:spPr>
        <p:txBody>
          <a:bodyPr>
            <a:normAutofit lnSpcReduction="10000"/>
          </a:bodyPr>
          <a:lstStyle/>
          <a:p>
            <a:pPr defTabSz="686047" eaLnBrk="1" fontAlgn="auto" hangingPunct="1">
              <a:buFont typeface="Arial" pitchFamily="34" charset="0"/>
              <a:buNone/>
              <a:defRPr/>
            </a:pPr>
            <a:r>
              <a:rPr lang="en-US" sz="2800" b="1" dirty="0" err="1" smtClean="0">
                <a:solidFill>
                  <a:srgbClr val="0070C0"/>
                </a:solidFill>
              </a:rPr>
              <a:t>Enfoque</a:t>
            </a:r>
            <a:endParaRPr lang="en-US" sz="2800" b="1" dirty="0" smtClean="0">
              <a:solidFill>
                <a:srgbClr val="0070C0"/>
              </a:solidFill>
            </a:endParaRPr>
          </a:p>
          <a:p>
            <a:pPr marL="285750" indent="-285750" algn="just" defTabSz="686047" eaLnBrk="1" fontAlgn="auto" hangingPunct="1">
              <a:buFont typeface="Arial" pitchFamily="34" charset="0"/>
              <a:buChar char="•"/>
              <a:defRPr/>
            </a:pPr>
            <a:r>
              <a:rPr lang="en-US" sz="1800" spc="-50" dirty="0" smtClean="0">
                <a:latin typeface="+mn-lt"/>
              </a:rPr>
              <a:t>La </a:t>
            </a:r>
            <a:r>
              <a:rPr lang="en-US" sz="1800" spc="-50" dirty="0" err="1" smtClean="0">
                <a:latin typeface="+mn-lt"/>
              </a:rPr>
              <a:t>Diputación</a:t>
            </a:r>
            <a:r>
              <a:rPr lang="en-US" sz="1800" spc="-50" dirty="0" smtClean="0">
                <a:latin typeface="+mn-lt"/>
              </a:rPr>
              <a:t> de Valencia, </a:t>
            </a:r>
            <a:r>
              <a:rPr lang="en-US" sz="1800" spc="-50" dirty="0" err="1" smtClean="0">
                <a:latin typeface="+mn-lt"/>
              </a:rPr>
              <a:t>asistidos</a:t>
            </a:r>
            <a:r>
              <a:rPr lang="en-US" sz="1800" spc="-50" dirty="0" smtClean="0">
                <a:latin typeface="+mn-lt"/>
              </a:rPr>
              <a:t> </a:t>
            </a:r>
            <a:r>
              <a:rPr lang="en-US" sz="1800" spc="-50" dirty="0" err="1" smtClean="0">
                <a:latin typeface="+mn-lt"/>
              </a:rPr>
              <a:t>por</a:t>
            </a:r>
            <a:r>
              <a:rPr lang="en-US" sz="1800" spc="-50" dirty="0" smtClean="0">
                <a:latin typeface="+mn-lt"/>
              </a:rPr>
              <a:t> la </a:t>
            </a:r>
            <a:r>
              <a:rPr lang="en-US" sz="1800" spc="-50" dirty="0" err="1" smtClean="0">
                <a:latin typeface="+mn-lt"/>
              </a:rPr>
              <a:t>Fundación</a:t>
            </a:r>
            <a:r>
              <a:rPr lang="en-US" sz="1800" spc="-50" dirty="0" smtClean="0">
                <a:latin typeface="+mn-lt"/>
              </a:rPr>
              <a:t> </a:t>
            </a:r>
            <a:r>
              <a:rPr lang="en-US" sz="1800" spc="-50" dirty="0" err="1" smtClean="0">
                <a:latin typeface="+mn-lt"/>
              </a:rPr>
              <a:t>Finnovaregio</a:t>
            </a:r>
            <a:r>
              <a:rPr lang="en-US" sz="1800" spc="-50" dirty="0" smtClean="0">
                <a:latin typeface="+mn-lt"/>
              </a:rPr>
              <a:t>, </a:t>
            </a:r>
            <a:r>
              <a:rPr lang="en-US" sz="1800" spc="-50" dirty="0" err="1" smtClean="0">
                <a:latin typeface="+mn-lt"/>
              </a:rPr>
              <a:t>va</a:t>
            </a:r>
            <a:r>
              <a:rPr lang="en-US" sz="1800" spc="-50" dirty="0" smtClean="0">
                <a:latin typeface="+mn-lt"/>
              </a:rPr>
              <a:t> a </a:t>
            </a:r>
            <a:r>
              <a:rPr lang="en-US" sz="1800" spc="-50" dirty="0" err="1" smtClean="0">
                <a:latin typeface="+mn-lt"/>
              </a:rPr>
              <a:t>lanzar</a:t>
            </a:r>
            <a:r>
              <a:rPr lang="en-US" sz="1800" spc="-50" dirty="0" smtClean="0">
                <a:latin typeface="+mn-lt"/>
              </a:rPr>
              <a:t>  el </a:t>
            </a:r>
            <a:r>
              <a:rPr lang="en-US" sz="1800" spc="-50" dirty="0" err="1" smtClean="0">
                <a:latin typeface="+mn-lt"/>
              </a:rPr>
              <a:t>programa</a:t>
            </a:r>
            <a:r>
              <a:rPr lang="en-US" sz="1800" spc="-50" dirty="0" smtClean="0">
                <a:latin typeface="+mn-lt"/>
              </a:rPr>
              <a:t> “</a:t>
            </a:r>
            <a:r>
              <a:rPr lang="en-US" sz="1800" b="1" spc="-50" dirty="0" smtClean="0">
                <a:solidFill>
                  <a:srgbClr val="0070C0"/>
                </a:solidFill>
                <a:latin typeface="+mn-lt"/>
              </a:rPr>
              <a:t>La </a:t>
            </a:r>
            <a:r>
              <a:rPr lang="en-US" sz="1800" b="1" spc="-50" dirty="0" err="1" smtClean="0">
                <a:solidFill>
                  <a:srgbClr val="0070C0"/>
                </a:solidFill>
                <a:latin typeface="+mn-lt"/>
              </a:rPr>
              <a:t>Dipu</a:t>
            </a:r>
            <a:r>
              <a:rPr lang="en-US" sz="1800" b="1" spc="-50" dirty="0" smtClean="0">
                <a:solidFill>
                  <a:srgbClr val="0070C0"/>
                </a:solidFill>
                <a:latin typeface="+mn-lt"/>
              </a:rPr>
              <a:t> </a:t>
            </a:r>
            <a:r>
              <a:rPr lang="en-US" sz="1800" b="1" spc="-50" dirty="0" err="1" smtClean="0">
                <a:solidFill>
                  <a:srgbClr val="0070C0"/>
                </a:solidFill>
                <a:latin typeface="+mn-lt"/>
              </a:rPr>
              <a:t>te</a:t>
            </a:r>
            <a:r>
              <a:rPr lang="en-US" sz="1800" b="1" spc="-50" dirty="0" smtClean="0">
                <a:solidFill>
                  <a:srgbClr val="0070C0"/>
                </a:solidFill>
                <a:latin typeface="+mn-lt"/>
              </a:rPr>
              <a:t> </a:t>
            </a:r>
            <a:r>
              <a:rPr lang="en-US" sz="1800" b="1" spc="-50" dirty="0" err="1" smtClean="0">
                <a:solidFill>
                  <a:srgbClr val="0070C0"/>
                </a:solidFill>
                <a:latin typeface="+mn-lt"/>
              </a:rPr>
              <a:t>Eurobeca</a:t>
            </a:r>
            <a:r>
              <a:rPr lang="en-US" sz="1800" spc="-50" dirty="0" smtClean="0">
                <a:latin typeface="+mn-lt"/>
              </a:rPr>
              <a:t>”, </a:t>
            </a:r>
            <a:r>
              <a:rPr lang="en-US" sz="1800" spc="-50" dirty="0" err="1" smtClean="0">
                <a:latin typeface="+mn-lt"/>
              </a:rPr>
              <a:t>que</a:t>
            </a:r>
            <a:r>
              <a:rPr lang="en-US" sz="1800" spc="-50" dirty="0" smtClean="0">
                <a:latin typeface="+mn-lt"/>
              </a:rPr>
              <a:t> </a:t>
            </a:r>
            <a:r>
              <a:rPr lang="en-US" sz="1800" spc="-50" dirty="0" err="1" smtClean="0">
                <a:latin typeface="+mn-lt"/>
              </a:rPr>
              <a:t>fomenta</a:t>
            </a:r>
            <a:r>
              <a:rPr lang="en-US" sz="1800" spc="-50" dirty="0" smtClean="0">
                <a:latin typeface="+mn-lt"/>
              </a:rPr>
              <a:t> </a:t>
            </a:r>
            <a:r>
              <a:rPr lang="en-US" sz="1800" b="1" spc="-50" dirty="0" smtClean="0">
                <a:solidFill>
                  <a:srgbClr val="0070C0"/>
                </a:solidFill>
                <a:latin typeface="+mn-lt"/>
              </a:rPr>
              <a:t>la </a:t>
            </a:r>
            <a:r>
              <a:rPr lang="en-US" sz="1800" b="1" spc="-50" dirty="0" err="1" smtClean="0">
                <a:solidFill>
                  <a:srgbClr val="0070C0"/>
                </a:solidFill>
                <a:latin typeface="+mn-lt"/>
              </a:rPr>
              <a:t>movilidad</a:t>
            </a:r>
            <a:r>
              <a:rPr lang="en-US" sz="1800" b="1" spc="-50" dirty="0" smtClean="0">
                <a:solidFill>
                  <a:srgbClr val="0070C0"/>
                </a:solidFill>
                <a:latin typeface="+mn-lt"/>
              </a:rPr>
              <a:t> </a:t>
            </a:r>
            <a:r>
              <a:rPr lang="en-US" sz="1800" b="1" spc="-50" dirty="0" err="1" smtClean="0">
                <a:solidFill>
                  <a:srgbClr val="0070C0"/>
                </a:solidFill>
                <a:latin typeface="+mn-lt"/>
              </a:rPr>
              <a:t>europea</a:t>
            </a:r>
            <a:r>
              <a:rPr lang="en-US" sz="1800" b="1" spc="-50" dirty="0" smtClean="0">
                <a:solidFill>
                  <a:srgbClr val="0070C0"/>
                </a:solidFill>
                <a:latin typeface="+mn-lt"/>
              </a:rPr>
              <a:t> de los </a:t>
            </a:r>
            <a:r>
              <a:rPr lang="en-US" sz="1800" b="1" spc="-50" dirty="0" err="1" smtClean="0">
                <a:solidFill>
                  <a:srgbClr val="0070C0"/>
                </a:solidFill>
                <a:latin typeface="+mn-lt"/>
              </a:rPr>
              <a:t>jóvenes</a:t>
            </a:r>
            <a:r>
              <a:rPr lang="en-US" sz="1800" b="1" spc="-50" dirty="0" smtClean="0">
                <a:solidFill>
                  <a:srgbClr val="0070C0"/>
                </a:solidFill>
                <a:latin typeface="+mn-lt"/>
              </a:rPr>
              <a:t> </a:t>
            </a:r>
            <a:r>
              <a:rPr lang="en-US" sz="1800" spc="-50" dirty="0" err="1" smtClean="0">
                <a:latin typeface="+mn-lt"/>
              </a:rPr>
              <a:t>para</a:t>
            </a:r>
            <a:r>
              <a:rPr lang="en-US" sz="1800" spc="-50" dirty="0" smtClean="0">
                <a:latin typeface="+mn-lt"/>
              </a:rPr>
              <a:t> </a:t>
            </a:r>
            <a:r>
              <a:rPr lang="en-US" sz="1800" spc="-50" dirty="0" err="1" smtClean="0">
                <a:latin typeface="+mn-lt"/>
              </a:rPr>
              <a:t>que</a:t>
            </a:r>
            <a:r>
              <a:rPr lang="en-US" sz="1800" spc="-50" dirty="0" smtClean="0">
                <a:latin typeface="+mn-lt"/>
              </a:rPr>
              <a:t> </a:t>
            </a:r>
            <a:r>
              <a:rPr lang="en-US" sz="1800" spc="-50" dirty="0" err="1" smtClean="0">
                <a:latin typeface="+mn-lt"/>
              </a:rPr>
              <a:t>puedan</a:t>
            </a:r>
            <a:r>
              <a:rPr lang="en-US" sz="1800" spc="-50" dirty="0" smtClean="0">
                <a:latin typeface="+mn-lt"/>
              </a:rPr>
              <a:t> </a:t>
            </a:r>
            <a:r>
              <a:rPr lang="en-US" sz="1800" spc="-50" dirty="0" err="1" smtClean="0">
                <a:latin typeface="+mn-lt"/>
              </a:rPr>
              <a:t>llevar</a:t>
            </a:r>
            <a:r>
              <a:rPr lang="en-US" sz="1800" spc="-50" dirty="0" smtClean="0">
                <a:latin typeface="+mn-lt"/>
              </a:rPr>
              <a:t> a </a:t>
            </a:r>
            <a:r>
              <a:rPr lang="en-US" sz="1800" spc="-50" dirty="0" err="1" smtClean="0">
                <a:latin typeface="+mn-lt"/>
              </a:rPr>
              <a:t>cabo</a:t>
            </a:r>
            <a:r>
              <a:rPr lang="en-US" sz="1800" spc="-50" dirty="0" smtClean="0">
                <a:latin typeface="+mn-lt"/>
              </a:rPr>
              <a:t> </a:t>
            </a:r>
            <a:r>
              <a:rPr lang="en-US" sz="1800" spc="-50" dirty="0" err="1" smtClean="0">
                <a:latin typeface="+mn-lt"/>
              </a:rPr>
              <a:t>actividades</a:t>
            </a:r>
            <a:r>
              <a:rPr lang="en-US" sz="1800" spc="-50" dirty="0" smtClean="0">
                <a:latin typeface="+mn-lt"/>
              </a:rPr>
              <a:t> y </a:t>
            </a:r>
            <a:r>
              <a:rPr lang="en-US" sz="1800" spc="-50" dirty="0" err="1" smtClean="0">
                <a:latin typeface="+mn-lt"/>
              </a:rPr>
              <a:t>proyectos</a:t>
            </a:r>
            <a:r>
              <a:rPr lang="en-US" sz="1800" spc="-50" dirty="0" smtClean="0">
                <a:latin typeface="+mn-lt"/>
              </a:rPr>
              <a:t> </a:t>
            </a:r>
            <a:r>
              <a:rPr lang="en-US" sz="1800" spc="-50" dirty="0" err="1" smtClean="0">
                <a:latin typeface="+mn-lt"/>
              </a:rPr>
              <a:t>relacionados</a:t>
            </a:r>
            <a:r>
              <a:rPr lang="en-US" sz="1800" spc="-50" dirty="0" smtClean="0">
                <a:latin typeface="+mn-lt"/>
              </a:rPr>
              <a:t> con </a:t>
            </a:r>
            <a:r>
              <a:rPr lang="en-US" sz="1800" spc="-50" dirty="0" err="1" smtClean="0">
                <a:latin typeface="+mn-lt"/>
              </a:rPr>
              <a:t>su</a:t>
            </a:r>
            <a:r>
              <a:rPr lang="en-US" sz="1800" spc="-50" dirty="0" smtClean="0">
                <a:latin typeface="+mn-lt"/>
              </a:rPr>
              <a:t> </a:t>
            </a:r>
            <a:r>
              <a:rPr lang="en-US" sz="1800" spc="-50" dirty="0" err="1" smtClean="0">
                <a:latin typeface="+mn-lt"/>
              </a:rPr>
              <a:t>perfil</a:t>
            </a:r>
            <a:r>
              <a:rPr lang="en-US" sz="1800" spc="-50" dirty="0" smtClean="0">
                <a:latin typeface="+mn-lt"/>
              </a:rPr>
              <a:t> </a:t>
            </a:r>
            <a:r>
              <a:rPr lang="en-US" sz="1800" spc="-50" dirty="0" err="1" smtClean="0">
                <a:latin typeface="+mn-lt"/>
              </a:rPr>
              <a:t>académico</a:t>
            </a:r>
            <a:r>
              <a:rPr lang="en-US" sz="1800" spc="-50" dirty="0" smtClean="0">
                <a:latin typeface="+mn-lt"/>
              </a:rPr>
              <a:t> y </a:t>
            </a:r>
            <a:r>
              <a:rPr lang="en-US" sz="1800" spc="-50" dirty="0" err="1" smtClean="0">
                <a:latin typeface="+mn-lt"/>
              </a:rPr>
              <a:t>profesional</a:t>
            </a:r>
            <a:r>
              <a:rPr lang="en-US" sz="1800" spc="-50" dirty="0" smtClean="0">
                <a:latin typeface="+mn-lt"/>
              </a:rPr>
              <a:t> </a:t>
            </a:r>
            <a:r>
              <a:rPr lang="en-US" sz="1800" b="1" spc="-50" dirty="0" smtClean="0">
                <a:solidFill>
                  <a:srgbClr val="0070C0"/>
                </a:solidFill>
                <a:latin typeface="+mn-lt"/>
              </a:rPr>
              <a:t>en </a:t>
            </a:r>
            <a:r>
              <a:rPr lang="en-US" sz="1800" b="1" spc="-50" dirty="0" err="1" smtClean="0">
                <a:solidFill>
                  <a:srgbClr val="0070C0"/>
                </a:solidFill>
                <a:latin typeface="+mn-lt"/>
              </a:rPr>
              <a:t>organizaciones</a:t>
            </a:r>
            <a:r>
              <a:rPr lang="en-US" sz="1800" b="1" spc="-50" dirty="0" smtClean="0">
                <a:solidFill>
                  <a:srgbClr val="0070C0"/>
                </a:solidFill>
                <a:latin typeface="+mn-lt"/>
              </a:rPr>
              <a:t> en </a:t>
            </a:r>
            <a:r>
              <a:rPr lang="en-US" sz="1800" b="1" spc="-50" dirty="0" err="1" smtClean="0">
                <a:solidFill>
                  <a:srgbClr val="0070C0"/>
                </a:solidFill>
                <a:latin typeface="+mn-lt"/>
              </a:rPr>
              <a:t>Bruselas</a:t>
            </a:r>
            <a:r>
              <a:rPr lang="en-US" sz="1800" spc="-50" dirty="0" smtClean="0">
                <a:solidFill>
                  <a:srgbClr val="0070C0"/>
                </a:solidFill>
                <a:latin typeface="+mn-lt"/>
              </a:rPr>
              <a:t>.</a:t>
            </a:r>
            <a:endParaRPr lang="en-US" sz="1800" dirty="0" smtClean="0">
              <a:solidFill>
                <a:srgbClr val="0070C0"/>
              </a:solidFill>
            </a:endParaRPr>
          </a:p>
          <a:p>
            <a:pPr marL="285750" lvl="1" indent="-285750" algn="just" defTabSz="686047" eaLnBrk="1" fontAlgn="auto" hangingPunct="1">
              <a:tabLst>
                <a:tab pos="472868" algn="l"/>
              </a:tabLst>
              <a:defRPr/>
            </a:pPr>
            <a:endParaRPr lang="en-US" dirty="0"/>
          </a:p>
          <a:p>
            <a:pPr defTabSz="686047" eaLnBrk="1" fontAlgn="auto" hangingPunct="1">
              <a:buFont typeface="Arial" pitchFamily="34" charset="0"/>
              <a:buNone/>
              <a:defRPr/>
            </a:pPr>
            <a:r>
              <a:rPr lang="es-ES" sz="2800" b="1" dirty="0" smtClean="0">
                <a:solidFill>
                  <a:srgbClr val="0070C0"/>
                </a:solidFill>
              </a:rPr>
              <a:t>Patrocinadores </a:t>
            </a:r>
            <a:r>
              <a:rPr lang="es-ES" sz="2800" b="1" dirty="0" err="1" smtClean="0">
                <a:solidFill>
                  <a:srgbClr val="0070C0"/>
                </a:solidFill>
              </a:rPr>
              <a:t>Fianancieros</a:t>
            </a:r>
            <a:endParaRPr lang="es-ES" sz="2800" b="1" dirty="0">
              <a:solidFill>
                <a:srgbClr val="0070C0"/>
              </a:solidFill>
            </a:endParaRPr>
          </a:p>
          <a:p>
            <a:pPr marL="285750" indent="-285750" defTabSz="686047" eaLnBrk="1" fontAlgn="auto" hangingPunct="1">
              <a:buFont typeface="Arial" panose="020B0604020202020204" pitchFamily="34" charset="0"/>
              <a:buChar char="•"/>
              <a:defRPr/>
            </a:pPr>
            <a:r>
              <a:rPr lang="en-US" sz="1800" dirty="0" smtClean="0">
                <a:latin typeface="Segoe UI" pitchFamily="34" charset="0"/>
                <a:ea typeface="Segoe UI" pitchFamily="34" charset="0"/>
                <a:cs typeface="Segoe UI" pitchFamily="34" charset="0"/>
              </a:rPr>
              <a:t>Este </a:t>
            </a:r>
            <a:r>
              <a:rPr lang="en-US" sz="1800" dirty="0" err="1" smtClean="0">
                <a:latin typeface="Segoe UI" pitchFamily="34" charset="0"/>
                <a:ea typeface="Segoe UI" pitchFamily="34" charset="0"/>
                <a:cs typeface="Segoe UI" pitchFamily="34" charset="0"/>
              </a:rPr>
              <a:t>programa</a:t>
            </a:r>
            <a:r>
              <a:rPr lang="en-US" sz="1800" dirty="0" smtClean="0">
                <a:latin typeface="Segoe UI" pitchFamily="34" charset="0"/>
                <a:ea typeface="Segoe UI" pitchFamily="34" charset="0"/>
                <a:cs typeface="Segoe UI" pitchFamily="34" charset="0"/>
              </a:rPr>
              <a:t> de </a:t>
            </a:r>
            <a:r>
              <a:rPr lang="en-US" sz="1800" dirty="0" err="1" smtClean="0">
                <a:latin typeface="Segoe UI" pitchFamily="34" charset="0"/>
                <a:ea typeface="Segoe UI" pitchFamily="34" charset="0"/>
                <a:cs typeface="Segoe UI" pitchFamily="34" charset="0"/>
              </a:rPr>
              <a:t>movilidad</a:t>
            </a:r>
            <a:r>
              <a:rPr lang="en-US" sz="1800" dirty="0" smtClean="0">
                <a:latin typeface="Segoe UI" pitchFamily="34" charset="0"/>
                <a:ea typeface="Segoe UI" pitchFamily="34" charset="0"/>
                <a:cs typeface="Segoe UI" pitchFamily="34" charset="0"/>
              </a:rPr>
              <a:t> </a:t>
            </a:r>
            <a:r>
              <a:rPr lang="en-US" sz="1800" dirty="0" err="1" smtClean="0">
                <a:latin typeface="Segoe UI" pitchFamily="34" charset="0"/>
                <a:ea typeface="Segoe UI" pitchFamily="34" charset="0"/>
                <a:cs typeface="Segoe UI" pitchFamily="34" charset="0"/>
              </a:rPr>
              <a:t>está</a:t>
            </a:r>
            <a:r>
              <a:rPr lang="en-US" sz="1800" dirty="0" smtClean="0">
                <a:latin typeface="Segoe UI" pitchFamily="34" charset="0"/>
                <a:ea typeface="Segoe UI" pitchFamily="34" charset="0"/>
                <a:cs typeface="Segoe UI" pitchFamily="34" charset="0"/>
              </a:rPr>
              <a:t> </a:t>
            </a:r>
            <a:r>
              <a:rPr lang="en-US" sz="1800" b="1" dirty="0" err="1" smtClean="0">
                <a:solidFill>
                  <a:srgbClr val="0070C0"/>
                </a:solidFill>
                <a:latin typeface="Segoe UI" pitchFamily="34" charset="0"/>
                <a:ea typeface="Segoe UI" pitchFamily="34" charset="0"/>
                <a:cs typeface="Segoe UI" pitchFamily="34" charset="0"/>
              </a:rPr>
              <a:t>completamente</a:t>
            </a:r>
            <a:r>
              <a:rPr lang="en-US" sz="1800" b="1" dirty="0" smtClean="0">
                <a:solidFill>
                  <a:srgbClr val="0070C0"/>
                </a:solidFill>
                <a:latin typeface="Segoe UI" pitchFamily="34" charset="0"/>
                <a:ea typeface="Segoe UI" pitchFamily="34" charset="0"/>
                <a:cs typeface="Segoe UI" pitchFamily="34" charset="0"/>
              </a:rPr>
              <a:t> </a:t>
            </a:r>
            <a:r>
              <a:rPr lang="en-US" sz="1800" b="1" dirty="0" err="1" smtClean="0">
                <a:solidFill>
                  <a:srgbClr val="0070C0"/>
                </a:solidFill>
                <a:latin typeface="Segoe UI" pitchFamily="34" charset="0"/>
                <a:ea typeface="Segoe UI" pitchFamily="34" charset="0"/>
                <a:cs typeface="Segoe UI" pitchFamily="34" charset="0"/>
              </a:rPr>
              <a:t>financiado</a:t>
            </a:r>
            <a:r>
              <a:rPr lang="en-US" sz="1800" b="1" dirty="0" smtClean="0">
                <a:solidFill>
                  <a:srgbClr val="0070C0"/>
                </a:solidFill>
                <a:latin typeface="Segoe UI" pitchFamily="34" charset="0"/>
                <a:ea typeface="Segoe UI" pitchFamily="34" charset="0"/>
                <a:cs typeface="Segoe UI" pitchFamily="34" charset="0"/>
              </a:rPr>
              <a:t> </a:t>
            </a:r>
            <a:r>
              <a:rPr lang="en-US" sz="1800" dirty="0" err="1" smtClean="0">
                <a:latin typeface="Segoe UI" pitchFamily="34" charset="0"/>
                <a:ea typeface="Segoe UI" pitchFamily="34" charset="0"/>
                <a:cs typeface="Segoe UI" pitchFamily="34" charset="0"/>
              </a:rPr>
              <a:t>por</a:t>
            </a:r>
            <a:r>
              <a:rPr lang="en-US" sz="1800" b="1" dirty="0" smtClean="0">
                <a:latin typeface="Segoe UI" pitchFamily="34" charset="0"/>
                <a:ea typeface="Segoe UI" pitchFamily="34" charset="0"/>
                <a:cs typeface="Segoe UI" pitchFamily="34" charset="0"/>
              </a:rPr>
              <a:t> </a:t>
            </a:r>
            <a:r>
              <a:rPr lang="en-US" sz="1800" b="1" dirty="0" smtClean="0">
                <a:solidFill>
                  <a:srgbClr val="0070C0"/>
                </a:solidFill>
                <a:latin typeface="Segoe UI" pitchFamily="34" charset="0"/>
                <a:ea typeface="Segoe UI" pitchFamily="34" charset="0"/>
                <a:cs typeface="Segoe UI" pitchFamily="34" charset="0"/>
              </a:rPr>
              <a:t>la </a:t>
            </a:r>
            <a:r>
              <a:rPr lang="en-US" sz="1800" b="1" dirty="0" err="1" smtClean="0">
                <a:solidFill>
                  <a:srgbClr val="0070C0"/>
                </a:solidFill>
                <a:latin typeface="Segoe UI" pitchFamily="34" charset="0"/>
                <a:ea typeface="Segoe UI" pitchFamily="34" charset="0"/>
                <a:cs typeface="Segoe UI" pitchFamily="34" charset="0"/>
              </a:rPr>
              <a:t>Diputación</a:t>
            </a:r>
            <a:r>
              <a:rPr lang="en-US" sz="1800" b="1" dirty="0" smtClean="0">
                <a:solidFill>
                  <a:srgbClr val="0070C0"/>
                </a:solidFill>
                <a:latin typeface="Segoe UI" pitchFamily="34" charset="0"/>
                <a:ea typeface="Segoe UI" pitchFamily="34" charset="0"/>
                <a:cs typeface="Segoe UI" pitchFamily="34" charset="0"/>
              </a:rPr>
              <a:t> de Valencia.</a:t>
            </a:r>
            <a:endParaRPr lang="en-US" sz="1800" b="1" dirty="0">
              <a:solidFill>
                <a:srgbClr val="0070C0"/>
              </a:solidFill>
              <a:latin typeface="Segoe UI" pitchFamily="34" charset="0"/>
              <a:ea typeface="Segoe UI" pitchFamily="34" charset="0"/>
              <a:cs typeface="Segoe UI" pitchFamily="34" charset="0"/>
            </a:endParaRPr>
          </a:p>
          <a:p>
            <a:pPr lvl="1" defTabSz="686047" eaLnBrk="1" fontAlgn="auto" hangingPunct="1">
              <a:spcAft>
                <a:spcPts val="675"/>
              </a:spcAft>
              <a:buFont typeface="Arial" pitchFamily="34" charset="0"/>
              <a:buNone/>
              <a:tabLst>
                <a:tab pos="472868" algn="l"/>
              </a:tabLst>
              <a:defRPr/>
            </a:pPr>
            <a:endParaRPr lang="es-ES" sz="700" b="1" spc="-100" dirty="0">
              <a:solidFill>
                <a:schemeClr val="accent5"/>
              </a:solidFill>
              <a:latin typeface="Segoe UI Light" pitchFamily="34" charset="0"/>
            </a:endParaRPr>
          </a:p>
          <a:p>
            <a:pPr lvl="1" algn="just" defTabSz="686047" eaLnBrk="1" fontAlgn="auto" hangingPunct="1">
              <a:spcAft>
                <a:spcPts val="675"/>
              </a:spcAft>
              <a:buFont typeface="Arial" pitchFamily="34" charset="0"/>
              <a:buNone/>
              <a:tabLst>
                <a:tab pos="472868" algn="l"/>
              </a:tabLst>
              <a:defRPr/>
            </a:pPr>
            <a:r>
              <a:rPr lang="es-ES" sz="2800" b="1" spc="-100" dirty="0" smtClean="0">
                <a:solidFill>
                  <a:srgbClr val="0070C0"/>
                </a:solidFill>
                <a:latin typeface="Segoe UI Light" pitchFamily="34" charset="0"/>
              </a:rPr>
              <a:t>Entidades Gestoras</a:t>
            </a:r>
            <a:endParaRPr lang="en-US" sz="2800" b="1" spc="-100" dirty="0">
              <a:solidFill>
                <a:srgbClr val="0070C0"/>
              </a:solidFill>
              <a:latin typeface="Segoe UI Light" pitchFamily="34" charset="0"/>
            </a:endParaRPr>
          </a:p>
          <a:p>
            <a:pPr marL="285750" lvl="1" indent="-285750" algn="just" defTabSz="686047" eaLnBrk="1" fontAlgn="auto" hangingPunct="1">
              <a:buFont typeface="Arial" pitchFamily="34" charset="0"/>
              <a:buChar char="•"/>
              <a:tabLst>
                <a:tab pos="472868" algn="l"/>
              </a:tabLst>
              <a:defRPr/>
            </a:pPr>
            <a:r>
              <a:rPr lang="en-US" b="1" dirty="0" err="1" smtClean="0">
                <a:solidFill>
                  <a:srgbClr val="0070C0"/>
                </a:solidFill>
              </a:rPr>
              <a:t>Diputación</a:t>
            </a:r>
            <a:r>
              <a:rPr lang="en-US" b="1" dirty="0" smtClean="0">
                <a:solidFill>
                  <a:srgbClr val="0070C0"/>
                </a:solidFill>
              </a:rPr>
              <a:t> Provincial de Valencia </a:t>
            </a:r>
            <a:r>
              <a:rPr lang="en-US" u="sng" dirty="0" smtClean="0">
                <a:hlinkClick r:id="rId2"/>
              </a:rPr>
              <a:t>http://www.dival.es</a:t>
            </a:r>
            <a:r>
              <a:rPr lang="en-US" dirty="0" smtClean="0"/>
              <a:t>, </a:t>
            </a:r>
            <a:r>
              <a:rPr lang="en-US" dirty="0" err="1" smtClean="0"/>
              <a:t>es</a:t>
            </a:r>
            <a:r>
              <a:rPr lang="en-US" dirty="0" smtClean="0"/>
              <a:t> el </a:t>
            </a:r>
            <a:r>
              <a:rPr lang="en-US" dirty="0" err="1" smtClean="0"/>
              <a:t>órgano</a:t>
            </a:r>
            <a:r>
              <a:rPr lang="en-US" dirty="0" smtClean="0"/>
              <a:t> </a:t>
            </a:r>
            <a:r>
              <a:rPr lang="en-US" dirty="0" err="1" smtClean="0"/>
              <a:t>institucional</a:t>
            </a:r>
            <a:r>
              <a:rPr lang="en-US" dirty="0" smtClean="0"/>
              <a:t> </a:t>
            </a:r>
            <a:r>
              <a:rPr lang="en-US" dirty="0" err="1" smtClean="0"/>
              <a:t>propio</a:t>
            </a:r>
            <a:r>
              <a:rPr lang="en-US" dirty="0" smtClean="0"/>
              <a:t> de los </a:t>
            </a:r>
            <a:r>
              <a:rPr lang="en-US" b="1" dirty="0" smtClean="0">
                <a:solidFill>
                  <a:srgbClr val="0070C0"/>
                </a:solidFill>
              </a:rPr>
              <a:t>266 </a:t>
            </a:r>
            <a:r>
              <a:rPr lang="en-US" b="1" dirty="0" err="1" smtClean="0">
                <a:solidFill>
                  <a:srgbClr val="0070C0"/>
                </a:solidFill>
              </a:rPr>
              <a:t>municipios</a:t>
            </a:r>
            <a:r>
              <a:rPr lang="en-US" dirty="0" smtClean="0">
                <a:solidFill>
                  <a:srgbClr val="0070C0"/>
                </a:solidFill>
              </a:rPr>
              <a:t> </a:t>
            </a:r>
            <a:r>
              <a:rPr lang="en-US" dirty="0" smtClean="0"/>
              <a:t>de la </a:t>
            </a:r>
            <a:r>
              <a:rPr lang="en-US" dirty="0" err="1" smtClean="0"/>
              <a:t>provincia</a:t>
            </a:r>
            <a:r>
              <a:rPr lang="en-US" dirty="0" smtClean="0"/>
              <a:t> de Valencia. </a:t>
            </a:r>
            <a:r>
              <a:rPr lang="es-ES" dirty="0" smtClean="0"/>
              <a:t>Todos los esfuerzos y el trabajo de la Diputación se dirigen al ámbito de la salud pública, servicios sociales, cultura, educación, obras públicas y la defensa del medio ambiente.</a:t>
            </a:r>
          </a:p>
          <a:p>
            <a:pPr marL="285750" lvl="1" indent="-285750" defTabSz="686047" eaLnBrk="1" fontAlgn="auto" hangingPunct="1">
              <a:buFont typeface="Arial" pitchFamily="34" charset="0"/>
              <a:buChar char="•"/>
              <a:tabLst>
                <a:tab pos="472868" algn="l"/>
              </a:tabLst>
              <a:defRPr/>
            </a:pPr>
            <a:r>
              <a:rPr lang="es-ES" b="1" dirty="0" smtClean="0">
                <a:solidFill>
                  <a:srgbClr val="0070C0"/>
                </a:solidFill>
              </a:rPr>
              <a:t>Fundación </a:t>
            </a:r>
            <a:r>
              <a:rPr lang="es-ES" b="1" dirty="0" err="1" smtClean="0">
                <a:solidFill>
                  <a:srgbClr val="0070C0"/>
                </a:solidFill>
              </a:rPr>
              <a:t>Finnovaregio</a:t>
            </a:r>
            <a:r>
              <a:rPr lang="es-ES" b="1" dirty="0" smtClean="0">
                <a:solidFill>
                  <a:srgbClr val="0070C0"/>
                </a:solidFill>
              </a:rPr>
              <a:t> </a:t>
            </a:r>
            <a:r>
              <a:rPr lang="es-ES" dirty="0" smtClean="0">
                <a:solidFill>
                  <a:schemeClr val="bg2"/>
                </a:solidFill>
                <a:hlinkClick r:id="rId3"/>
              </a:rPr>
              <a:t>http://www.finnovaregio.eu</a:t>
            </a:r>
            <a:r>
              <a:rPr lang="es-ES" dirty="0" smtClean="0">
                <a:solidFill>
                  <a:schemeClr val="bg2"/>
                </a:solidFill>
              </a:rPr>
              <a:t>) </a:t>
            </a:r>
            <a:endParaRPr lang="es-ES" sz="1600" dirty="0" smtClean="0"/>
          </a:p>
          <a:p>
            <a:pPr marL="285750" lvl="1" indent="-285750" defTabSz="686047" eaLnBrk="1" fontAlgn="auto" hangingPunct="1">
              <a:buFont typeface="Arial" pitchFamily="34" charset="0"/>
              <a:buChar char="•"/>
              <a:tabLst>
                <a:tab pos="472868" algn="l"/>
              </a:tabLst>
              <a:defRPr/>
            </a:pPr>
            <a:endParaRPr lang="es-ES" sz="1400" dirty="0">
              <a:solidFill>
                <a:schemeClr val="bg2"/>
              </a:solidFill>
            </a:endParaRPr>
          </a:p>
        </p:txBody>
      </p:sp>
    </p:spTree>
    <p:extLst>
      <p:ext uri="{BB962C8B-B14F-4D97-AF65-F5344CB8AC3E}">
        <p14:creationId xmlns:p14="http://schemas.microsoft.com/office/powerpoint/2010/main" val="3949422365"/>
      </p:ext>
    </p:extLst>
  </p:cSld>
  <p:clrMapOvr>
    <a:masterClrMapping/>
  </p:clrMapOvr>
  <p:transition spd="slow">
    <p:fade/>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187202"/>
            <a:ext cx="8839200" cy="498598"/>
          </a:xfrm>
        </p:spPr>
        <p:txBody>
          <a:bodyPr>
            <a:normAutofit fontScale="90000"/>
          </a:bodyPr>
          <a:lstStyle/>
          <a:p>
            <a:pPr algn="ctr" defTabSz="686047" eaLnBrk="1" fontAlgn="auto" hangingPunct="1">
              <a:spcAft>
                <a:spcPts val="0"/>
              </a:spcAft>
              <a:defRPr/>
            </a:pPr>
            <a:r>
              <a:rPr sz="3600"/>
              <a:t>La </a:t>
            </a:r>
            <a:r>
              <a:rPr sz="3600" err="1"/>
              <a:t>Dipu</a:t>
            </a:r>
            <a:r>
              <a:rPr sz="3600"/>
              <a:t> </a:t>
            </a:r>
            <a:r>
              <a:rPr sz="3600" err="1"/>
              <a:t>te</a:t>
            </a:r>
            <a:r>
              <a:rPr sz="3600"/>
              <a:t> </a:t>
            </a:r>
            <a:r>
              <a:rPr sz="3600" err="1"/>
              <a:t>Eurobeca</a:t>
            </a:r>
            <a:r>
              <a:rPr sz="3600"/>
              <a:t>: </a:t>
            </a:r>
            <a:r>
              <a:rPr sz="3600" smtClean="0"/>
              <a:t>Becas en Bruselas</a:t>
            </a:r>
            <a:endParaRPr sz="4400"/>
          </a:p>
        </p:txBody>
      </p:sp>
      <p:sp>
        <p:nvSpPr>
          <p:cNvPr id="3" name="Text Placeholder 2"/>
          <p:cNvSpPr>
            <a:spLocks noGrp="1"/>
          </p:cNvSpPr>
          <p:nvPr>
            <p:ph type="body" sz="quarter" idx="10"/>
          </p:nvPr>
        </p:nvSpPr>
        <p:spPr>
          <a:xfrm>
            <a:off x="285720" y="857232"/>
            <a:ext cx="8625722" cy="5436360"/>
          </a:xfrm>
        </p:spPr>
        <p:txBody>
          <a:bodyPr>
            <a:normAutofit lnSpcReduction="10000"/>
          </a:bodyPr>
          <a:lstStyle/>
          <a:p>
            <a:pPr algn="just" defTabSz="686047" eaLnBrk="1" fontAlgn="auto" hangingPunct="1">
              <a:buFont typeface="Arial" pitchFamily="34" charset="0"/>
              <a:buNone/>
              <a:defRPr/>
            </a:pPr>
            <a:endParaRPr lang="en-US" sz="700" b="1" dirty="0" smtClean="0">
              <a:solidFill>
                <a:srgbClr val="9900CC"/>
              </a:solidFill>
            </a:endParaRPr>
          </a:p>
          <a:p>
            <a:pPr algn="just" defTabSz="686047" eaLnBrk="1" fontAlgn="auto" hangingPunct="1">
              <a:buFont typeface="Arial" pitchFamily="34" charset="0"/>
              <a:buNone/>
              <a:defRPr/>
            </a:pPr>
            <a:r>
              <a:rPr lang="en-US" b="1" dirty="0" err="1" smtClean="0">
                <a:solidFill>
                  <a:srgbClr val="0070C0"/>
                </a:solidFill>
              </a:rPr>
              <a:t>Objetivos</a:t>
            </a:r>
            <a:endParaRPr lang="en-US" b="1" dirty="0" smtClean="0">
              <a:solidFill>
                <a:srgbClr val="0070C0"/>
              </a:solidFill>
            </a:endParaRPr>
          </a:p>
          <a:p>
            <a:pPr marL="285750" lvl="1" indent="-285750" algn="just" defTabSz="686047" eaLnBrk="1" fontAlgn="auto" hangingPunct="1">
              <a:buFont typeface="Arial" pitchFamily="34" charset="0"/>
              <a:buChar char="•"/>
              <a:tabLst>
                <a:tab pos="472868" algn="l"/>
              </a:tabLst>
              <a:defRPr/>
            </a:pPr>
            <a:endParaRPr lang="en-US" sz="2000" dirty="0" smtClean="0"/>
          </a:p>
          <a:p>
            <a:pPr marL="285750" lvl="1" indent="-285750" algn="just" defTabSz="686047" eaLnBrk="1" fontAlgn="auto" hangingPunct="1">
              <a:buFont typeface="Arial" pitchFamily="34" charset="0"/>
              <a:buChar char="•"/>
              <a:tabLst>
                <a:tab pos="472868" algn="l"/>
              </a:tabLst>
              <a:defRPr/>
            </a:pPr>
            <a:r>
              <a:rPr lang="es-ES" sz="2000" dirty="0" smtClean="0"/>
              <a:t>Proporcionar formación en el extranjero para los jóvenes valencianos cualificados que buscan empleo.</a:t>
            </a:r>
          </a:p>
          <a:p>
            <a:pPr marL="285750" lvl="1" indent="-285750" algn="just" defTabSz="686047" eaLnBrk="1" fontAlgn="auto" hangingPunct="1">
              <a:buFont typeface="Arial" pitchFamily="34" charset="0"/>
              <a:buChar char="•"/>
              <a:tabLst>
                <a:tab pos="472868" algn="l"/>
              </a:tabLst>
              <a:defRPr/>
            </a:pPr>
            <a:endParaRPr lang="es-ES" sz="2000" dirty="0" smtClean="0"/>
          </a:p>
          <a:p>
            <a:pPr marL="285750" lvl="1" indent="-285750" algn="just" defTabSz="686047" eaLnBrk="1" fontAlgn="auto" hangingPunct="1">
              <a:buFont typeface="Arial" pitchFamily="34" charset="0"/>
              <a:buChar char="•"/>
              <a:tabLst>
                <a:tab pos="472868" algn="l"/>
              </a:tabLst>
              <a:defRPr/>
            </a:pPr>
            <a:r>
              <a:rPr lang="es-ES" sz="2000" dirty="0" smtClean="0"/>
              <a:t>Reforzar el papel del aprendizaje práctico internacional como generador de la ciudadanía, el conocimiento, el diálogo intercultural y una apertura hacia otros pueblos y culturas.</a:t>
            </a:r>
          </a:p>
          <a:p>
            <a:pPr marL="285750" lvl="1" indent="-285750" algn="just" defTabSz="686047" eaLnBrk="1" fontAlgn="auto" hangingPunct="1">
              <a:buFont typeface="Arial" pitchFamily="34" charset="0"/>
              <a:buChar char="•"/>
              <a:tabLst>
                <a:tab pos="472868" algn="l"/>
              </a:tabLst>
              <a:defRPr/>
            </a:pPr>
            <a:endParaRPr lang="es-ES" sz="2000" dirty="0" smtClean="0"/>
          </a:p>
          <a:p>
            <a:pPr marL="285750" lvl="1" indent="-285750" algn="just" defTabSz="686047" eaLnBrk="1" fontAlgn="auto" hangingPunct="1">
              <a:buFont typeface="Arial" pitchFamily="34" charset="0"/>
              <a:buChar char="•"/>
              <a:tabLst>
                <a:tab pos="472868" algn="l"/>
              </a:tabLst>
              <a:defRPr/>
            </a:pPr>
            <a:r>
              <a:rPr lang="es-ES" sz="2000" dirty="0" smtClean="0"/>
              <a:t>Para acercar las instituciones europeas a los jóvenes.</a:t>
            </a:r>
          </a:p>
          <a:p>
            <a:pPr marL="285750" lvl="1" indent="-285750" algn="just" defTabSz="686047" eaLnBrk="1" fontAlgn="auto" hangingPunct="1">
              <a:buFont typeface="Arial" pitchFamily="34" charset="0"/>
              <a:buChar char="•"/>
              <a:tabLst>
                <a:tab pos="472868" algn="l"/>
              </a:tabLst>
              <a:defRPr/>
            </a:pPr>
            <a:endParaRPr lang="es-ES" sz="2000" dirty="0" smtClean="0"/>
          </a:p>
          <a:p>
            <a:pPr marL="285750" lvl="1" indent="-285750" algn="just" defTabSz="686047" eaLnBrk="1" fontAlgn="auto" hangingPunct="1">
              <a:buFont typeface="Arial" pitchFamily="34" charset="0"/>
              <a:buChar char="•"/>
              <a:tabLst>
                <a:tab pos="472868" algn="l"/>
              </a:tabLst>
              <a:defRPr/>
            </a:pPr>
            <a:r>
              <a:rPr lang="es-ES" sz="2000" dirty="0" smtClean="0"/>
              <a:t>Para formar a los jóvenes en proyectos y programas europeos de financiación.</a:t>
            </a:r>
          </a:p>
          <a:p>
            <a:pPr marL="285750" lvl="1" indent="-285750" algn="just" defTabSz="686047" eaLnBrk="1" fontAlgn="auto" hangingPunct="1">
              <a:buFont typeface="Arial" pitchFamily="34" charset="0"/>
              <a:buChar char="•"/>
              <a:tabLst>
                <a:tab pos="472868" algn="l"/>
              </a:tabLst>
              <a:defRPr/>
            </a:pPr>
            <a:endParaRPr lang="es-ES" sz="2000" dirty="0" smtClean="0"/>
          </a:p>
          <a:p>
            <a:pPr marL="285750" lvl="1" indent="-285750" algn="just" defTabSz="686047" eaLnBrk="1" fontAlgn="auto" hangingPunct="1">
              <a:buFont typeface="Arial" pitchFamily="34" charset="0"/>
              <a:buChar char="•"/>
              <a:tabLst>
                <a:tab pos="472868" algn="l"/>
              </a:tabLst>
              <a:defRPr/>
            </a:pPr>
            <a:r>
              <a:rPr lang="es-ES" sz="2000" dirty="0" smtClean="0"/>
              <a:t>Para mejorar la cooperación entre las instituciones europeas y los municipios de la Comunidad Valenciana.</a:t>
            </a:r>
          </a:p>
          <a:p>
            <a:pPr marL="285750" lvl="1" indent="-285750" algn="just" defTabSz="686047" eaLnBrk="1" fontAlgn="auto" hangingPunct="1">
              <a:buFont typeface="Arial" pitchFamily="34" charset="0"/>
              <a:buChar char="•"/>
              <a:tabLst>
                <a:tab pos="472868" algn="l"/>
              </a:tabLst>
              <a:defRPr/>
            </a:pPr>
            <a:endParaRPr lang="en-US" sz="1600" dirty="0"/>
          </a:p>
          <a:p>
            <a:pPr marL="285750" lvl="1" indent="-285750" defTabSz="686047" eaLnBrk="1" fontAlgn="auto" hangingPunct="1">
              <a:buFont typeface="Arial" pitchFamily="34" charset="0"/>
              <a:buChar char="•"/>
              <a:tabLst>
                <a:tab pos="472868" algn="l"/>
              </a:tabLst>
              <a:defRPr/>
            </a:pPr>
            <a:endParaRPr lang="es-ES" sz="1400" dirty="0">
              <a:solidFill>
                <a:schemeClr val="bg2"/>
              </a:solidFill>
            </a:endParaRPr>
          </a:p>
        </p:txBody>
      </p:sp>
    </p:spTree>
    <p:extLst>
      <p:ext uri="{BB962C8B-B14F-4D97-AF65-F5344CB8AC3E}">
        <p14:creationId xmlns:p14="http://schemas.microsoft.com/office/powerpoint/2010/main" val="4251850794"/>
      </p:ext>
    </p:extLst>
  </p:cSld>
  <p:clrMapOvr>
    <a:masterClrMapping/>
  </p:clrMapOvr>
  <p:transition spd="slow">
    <p:fade/>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5936" y="114301"/>
            <a:ext cx="8363938" cy="553998"/>
          </a:xfrm>
        </p:spPr>
        <p:txBody>
          <a:bodyPr>
            <a:normAutofit fontScale="90000"/>
          </a:bodyPr>
          <a:lstStyle/>
          <a:p>
            <a:pPr algn="ctr" defTabSz="686047" eaLnBrk="1" fontAlgn="auto" hangingPunct="1">
              <a:spcAft>
                <a:spcPts val="0"/>
              </a:spcAft>
              <a:defRPr/>
            </a:pPr>
            <a:r>
              <a:rPr sz="4000" smtClean="0"/>
              <a:t>Participantes de la </a:t>
            </a:r>
            <a:r>
              <a:rPr sz="4000" err="1"/>
              <a:t>Dipu</a:t>
            </a:r>
            <a:r>
              <a:rPr sz="4000"/>
              <a:t> te </a:t>
            </a:r>
            <a:r>
              <a:rPr sz="4000" smtClean="0"/>
              <a:t>Eurobeca</a:t>
            </a:r>
            <a:endParaRPr/>
          </a:p>
        </p:txBody>
      </p:sp>
      <p:sp>
        <p:nvSpPr>
          <p:cNvPr id="3" name="Text Placeholder 2"/>
          <p:cNvSpPr>
            <a:spLocks noGrp="1"/>
          </p:cNvSpPr>
          <p:nvPr>
            <p:ph type="body" sz="quarter" idx="10"/>
          </p:nvPr>
        </p:nvSpPr>
        <p:spPr>
          <a:xfrm>
            <a:off x="321256" y="827313"/>
            <a:ext cx="8363938" cy="5109604"/>
          </a:xfrm>
        </p:spPr>
        <p:txBody>
          <a:bodyPr>
            <a:normAutofit/>
          </a:bodyPr>
          <a:lstStyle/>
          <a:p>
            <a:pPr lvl="2" algn="just" defTabSz="686047" eaLnBrk="1" fontAlgn="auto" hangingPunct="1">
              <a:spcAft>
                <a:spcPts val="675"/>
              </a:spcAft>
              <a:buFont typeface="Arial" pitchFamily="34" charset="0"/>
              <a:buNone/>
              <a:defRPr/>
            </a:pPr>
            <a:r>
              <a:rPr lang="en-US" sz="2400" b="1" spc="-100" dirty="0" err="1" smtClean="0">
                <a:solidFill>
                  <a:srgbClr val="0070C0"/>
                </a:solidFill>
                <a:latin typeface="Segoe UI Light" pitchFamily="34" charset="0"/>
              </a:rPr>
              <a:t>Requisitos</a:t>
            </a:r>
            <a:endParaRPr lang="en-US" sz="2400" b="1" spc="-100" dirty="0">
              <a:solidFill>
                <a:srgbClr val="0070C0"/>
              </a:solidFill>
              <a:latin typeface="Segoe UI Light" pitchFamily="34" charset="0"/>
            </a:endParaRPr>
          </a:p>
          <a:p>
            <a:pPr marL="285750" lvl="2" indent="-285750" algn="just" defTabSz="686047" eaLnBrk="1" fontAlgn="auto" hangingPunct="1">
              <a:spcAft>
                <a:spcPts val="600"/>
              </a:spcAft>
              <a:buFont typeface="Arial" pitchFamily="34" charset="0"/>
              <a:buChar char="•"/>
              <a:defRPr/>
            </a:pPr>
            <a:r>
              <a:rPr lang="es-ES" sz="1800" dirty="0" smtClean="0"/>
              <a:t>Diplomatura o Licenciatura Universitaria. Título de Grado o de Postgrado</a:t>
            </a:r>
            <a:r>
              <a:rPr lang="es-ES" sz="1800" smtClean="0"/>
              <a:t>. </a:t>
            </a:r>
            <a:endParaRPr lang="es-ES" sz="1800" dirty="0" smtClean="0"/>
          </a:p>
          <a:p>
            <a:pPr marL="285750" lvl="2" indent="-285750" algn="just" defTabSz="686047" eaLnBrk="1" fontAlgn="auto" hangingPunct="1">
              <a:spcAft>
                <a:spcPts val="600"/>
              </a:spcAft>
              <a:buFont typeface="Arial" pitchFamily="34" charset="0"/>
              <a:buChar char="•"/>
              <a:defRPr/>
            </a:pPr>
            <a:r>
              <a:rPr lang="es-ES" sz="1800" dirty="0" smtClean="0"/>
              <a:t>Edad: por debajo de 35 años de edad el mismo año que se participe en el programa.</a:t>
            </a:r>
          </a:p>
          <a:p>
            <a:pPr marL="285750" lvl="2" indent="-285750" algn="just" defTabSz="686047" eaLnBrk="1" fontAlgn="auto" hangingPunct="1">
              <a:spcAft>
                <a:spcPts val="600"/>
              </a:spcAft>
              <a:buFont typeface="Arial" pitchFamily="34" charset="0"/>
              <a:buChar char="•"/>
              <a:defRPr/>
            </a:pPr>
            <a:r>
              <a:rPr lang="es-ES" sz="1800" dirty="0" smtClean="0"/>
              <a:t>Nivel lingüístico adecuado para la función a desarrollar y el país de destino de la empresa de acogida. Acreditar un nivel B2 mínimo de una lengua extranjera.</a:t>
            </a:r>
          </a:p>
          <a:p>
            <a:pPr marL="285750" lvl="2" indent="-285750" algn="just" defTabSz="686047" eaLnBrk="1" fontAlgn="auto" hangingPunct="1">
              <a:spcAft>
                <a:spcPts val="600"/>
              </a:spcAft>
              <a:buFont typeface="Arial" pitchFamily="34" charset="0"/>
              <a:buChar char="•"/>
              <a:defRPr/>
            </a:pPr>
            <a:r>
              <a:rPr lang="es-ES" sz="1800" dirty="0" smtClean="0"/>
              <a:t>Adaptación de los candidatos al perfil requerido por la empresa de acogida o institución.</a:t>
            </a:r>
            <a:endParaRPr lang="en-US" sz="1100" spc="-50" dirty="0" smtClean="0"/>
          </a:p>
          <a:p>
            <a:pPr lvl="2" algn="just" defTabSz="686047" eaLnBrk="1" fontAlgn="auto" hangingPunct="1">
              <a:spcAft>
                <a:spcPts val="600"/>
              </a:spcAft>
              <a:buFont typeface="Arial" pitchFamily="34" charset="0"/>
              <a:buNone/>
              <a:defRPr/>
            </a:pPr>
            <a:r>
              <a:rPr lang="en-US" sz="2400" b="1" spc="-100" dirty="0" err="1" smtClean="0">
                <a:solidFill>
                  <a:srgbClr val="0070C0"/>
                </a:solidFill>
                <a:latin typeface="Segoe UI Light" pitchFamily="34" charset="0"/>
              </a:rPr>
              <a:t>Criterio</a:t>
            </a:r>
            <a:r>
              <a:rPr lang="en-US" sz="2400" b="1" spc="-100" dirty="0" smtClean="0">
                <a:solidFill>
                  <a:srgbClr val="0070C0"/>
                </a:solidFill>
                <a:latin typeface="Segoe UI Light" pitchFamily="34" charset="0"/>
              </a:rPr>
              <a:t> de </a:t>
            </a:r>
            <a:r>
              <a:rPr lang="en-US" sz="2400" b="1" spc="-100" dirty="0" err="1" smtClean="0">
                <a:solidFill>
                  <a:srgbClr val="0070C0"/>
                </a:solidFill>
                <a:latin typeface="Segoe UI Light" pitchFamily="34" charset="0"/>
              </a:rPr>
              <a:t>Selección</a:t>
            </a:r>
            <a:endParaRPr lang="en-US" sz="2400" b="1" spc="-100" dirty="0">
              <a:solidFill>
                <a:srgbClr val="0070C0"/>
              </a:solidFill>
              <a:latin typeface="Segoe UI Light" pitchFamily="34" charset="0"/>
            </a:endParaRPr>
          </a:p>
          <a:p>
            <a:pPr marL="285750" lvl="2" indent="-285750" algn="just" defTabSz="686047" eaLnBrk="1" fontAlgn="auto" hangingPunct="1">
              <a:spcAft>
                <a:spcPts val="600"/>
              </a:spcAft>
              <a:buFont typeface="Arial" pitchFamily="34" charset="0"/>
              <a:buChar char="•"/>
              <a:defRPr/>
            </a:pPr>
            <a:r>
              <a:rPr lang="es-ES" sz="1800" dirty="0" smtClean="0"/>
              <a:t>Perfil profesional adecuado para el trabajo que se llevará a cabo en la empresa de acogida.</a:t>
            </a:r>
          </a:p>
          <a:p>
            <a:pPr marL="285750" lvl="2" indent="-285750" algn="just" defTabSz="686047" eaLnBrk="1" fontAlgn="auto" hangingPunct="1">
              <a:spcAft>
                <a:spcPts val="600"/>
              </a:spcAft>
              <a:buFont typeface="Arial" pitchFamily="34" charset="0"/>
              <a:buChar char="•"/>
              <a:defRPr/>
            </a:pPr>
            <a:r>
              <a:rPr lang="es-ES" sz="1800" dirty="0" smtClean="0"/>
              <a:t>Formación específica en el ámbito de la actividad que la empresa de acogida lleva a cabo.</a:t>
            </a:r>
          </a:p>
          <a:p>
            <a:pPr marL="285750" lvl="2" indent="-285750" algn="just" defTabSz="686047" eaLnBrk="1" fontAlgn="auto" hangingPunct="1">
              <a:spcAft>
                <a:spcPts val="600"/>
              </a:spcAft>
              <a:buFont typeface="Arial" pitchFamily="34" charset="0"/>
              <a:buChar char="•"/>
              <a:defRPr/>
            </a:pPr>
            <a:r>
              <a:rPr lang="es-ES" sz="1800" dirty="0" smtClean="0"/>
              <a:t>El conocimiento del idioma del país de destino y en el idioma de trabajo de la empresa de acogida.</a:t>
            </a:r>
          </a:p>
          <a:p>
            <a:pPr marL="285750" lvl="2" indent="-285750" algn="just" defTabSz="686047" eaLnBrk="1" fontAlgn="auto" hangingPunct="1">
              <a:spcAft>
                <a:spcPts val="600"/>
              </a:spcAft>
              <a:buFont typeface="Arial" pitchFamily="34" charset="0"/>
              <a:buChar char="•"/>
              <a:defRPr/>
            </a:pPr>
            <a:r>
              <a:rPr lang="es-ES" sz="1800" dirty="0" smtClean="0"/>
              <a:t>Factores motivacionales en relación con el programa y las actividades.</a:t>
            </a:r>
            <a:endParaRPr lang="en-US" sz="1800" spc="-50" dirty="0"/>
          </a:p>
        </p:txBody>
      </p:sp>
    </p:spTree>
    <p:extLst>
      <p:ext uri="{BB962C8B-B14F-4D97-AF65-F5344CB8AC3E}">
        <p14:creationId xmlns:p14="http://schemas.microsoft.com/office/powerpoint/2010/main" val="1131870405"/>
      </p:ext>
    </p:extLst>
  </p:cSld>
  <p:clrMapOvr>
    <a:masterClrMapping/>
  </p:clrMapOvr>
  <p:transition spd="slow">
    <p:fade/>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0462" y="76200"/>
            <a:ext cx="8363938" cy="553998"/>
          </a:xfrm>
        </p:spPr>
        <p:txBody>
          <a:bodyPr>
            <a:normAutofit fontScale="90000"/>
          </a:bodyPr>
          <a:lstStyle/>
          <a:p>
            <a:pPr defTabSz="686047" eaLnBrk="1" fontAlgn="auto" hangingPunct="1">
              <a:spcAft>
                <a:spcPts val="0"/>
              </a:spcAft>
              <a:defRPr/>
            </a:pPr>
            <a:r>
              <a:rPr sz="4000" smtClean="0"/>
              <a:t>Términos y Condiciones</a:t>
            </a:r>
            <a:endParaRPr sz="4000"/>
          </a:p>
        </p:txBody>
      </p:sp>
      <p:sp>
        <p:nvSpPr>
          <p:cNvPr id="3" name="Text Placeholder 2"/>
          <p:cNvSpPr>
            <a:spLocks noGrp="1"/>
          </p:cNvSpPr>
          <p:nvPr>
            <p:ph type="body" sz="quarter" idx="10"/>
          </p:nvPr>
        </p:nvSpPr>
        <p:spPr>
          <a:xfrm>
            <a:off x="285720" y="714356"/>
            <a:ext cx="8363938" cy="5289140"/>
          </a:xfrm>
        </p:spPr>
        <p:txBody>
          <a:bodyPr>
            <a:normAutofit lnSpcReduction="10000"/>
          </a:bodyPr>
          <a:lstStyle/>
          <a:p>
            <a:pPr lvl="1" algn="just" defTabSz="686047" eaLnBrk="1" fontAlgn="auto" hangingPunct="1">
              <a:spcAft>
                <a:spcPts val="1200"/>
              </a:spcAft>
              <a:tabLst>
                <a:tab pos="472868" algn="l"/>
              </a:tabLst>
              <a:defRPr/>
            </a:pPr>
            <a:r>
              <a:rPr lang="en-US" sz="2400" b="1" spc="-100" dirty="0" err="1" smtClean="0">
                <a:solidFill>
                  <a:srgbClr val="0070C0"/>
                </a:solidFill>
                <a:latin typeface="Segoe UI Light" pitchFamily="34" charset="0"/>
              </a:rPr>
              <a:t>Duración</a:t>
            </a:r>
            <a:endParaRPr lang="en-US" sz="2400" b="1" spc="-100" dirty="0" smtClean="0">
              <a:solidFill>
                <a:srgbClr val="0070C0"/>
              </a:solidFill>
              <a:latin typeface="Segoe UI Light" pitchFamily="34" charset="0"/>
            </a:endParaRPr>
          </a:p>
          <a:p>
            <a:pPr marL="285750" lvl="1" indent="-285750" algn="just" defTabSz="686047" eaLnBrk="1" fontAlgn="auto" hangingPunct="1">
              <a:buFont typeface="Arial" panose="020B0604020202020204" pitchFamily="34" charset="0"/>
              <a:buChar char="•"/>
              <a:tabLst>
                <a:tab pos="472868" algn="l"/>
              </a:tabLst>
              <a:defRPr/>
            </a:pPr>
            <a:r>
              <a:rPr lang="en-US" dirty="0" smtClean="0"/>
              <a:t>Las </a:t>
            </a:r>
            <a:r>
              <a:rPr lang="en-US" dirty="0" err="1" smtClean="0"/>
              <a:t>becas</a:t>
            </a:r>
            <a:r>
              <a:rPr lang="en-US" dirty="0" smtClean="0"/>
              <a:t> </a:t>
            </a:r>
            <a:r>
              <a:rPr lang="en-US" dirty="0" err="1" smtClean="0"/>
              <a:t>comprenden</a:t>
            </a:r>
            <a:r>
              <a:rPr lang="en-US" dirty="0" smtClean="0"/>
              <a:t> </a:t>
            </a:r>
            <a:r>
              <a:rPr lang="es-ES" dirty="0" smtClean="0"/>
              <a:t>5 meses de formación práctica en una empresa extranjera en Bruselas. Este período  no obstante, se determina en función de las características de cada una de las prácticas y la disponibilidad de las empresas de acogida.</a:t>
            </a:r>
            <a:endParaRPr lang="en-US" sz="2400" b="1" dirty="0" smtClean="0">
              <a:solidFill>
                <a:srgbClr val="0070C0"/>
              </a:solidFill>
            </a:endParaRPr>
          </a:p>
          <a:p>
            <a:pPr algn="just" defTabSz="686047" eaLnBrk="1" fontAlgn="auto" hangingPunct="1">
              <a:spcAft>
                <a:spcPts val="1200"/>
              </a:spcAft>
              <a:buFont typeface="Arial" pitchFamily="34" charset="0"/>
              <a:buNone/>
              <a:defRPr/>
            </a:pPr>
            <a:r>
              <a:rPr lang="en-US" sz="2400" b="1" dirty="0" err="1" smtClean="0">
                <a:solidFill>
                  <a:srgbClr val="0070C0"/>
                </a:solidFill>
              </a:rPr>
              <a:t>Dotación</a:t>
            </a:r>
            <a:r>
              <a:rPr lang="en-US" sz="2400" b="1" dirty="0" smtClean="0">
                <a:solidFill>
                  <a:srgbClr val="0070C0"/>
                </a:solidFill>
              </a:rPr>
              <a:t> </a:t>
            </a:r>
            <a:r>
              <a:rPr lang="en-US" sz="2400" b="1" dirty="0" err="1" smtClean="0">
                <a:solidFill>
                  <a:srgbClr val="0070C0"/>
                </a:solidFill>
              </a:rPr>
              <a:t>Económica</a:t>
            </a:r>
            <a:endParaRPr lang="en-US" sz="2400" b="1" dirty="0">
              <a:solidFill>
                <a:srgbClr val="0070C0"/>
              </a:solidFill>
            </a:endParaRPr>
          </a:p>
          <a:p>
            <a:pPr marL="285750" lvl="1" indent="-285750" algn="just" defTabSz="686047" eaLnBrk="1" fontAlgn="auto" hangingPunct="1">
              <a:spcAft>
                <a:spcPts val="1200"/>
              </a:spcAft>
              <a:buFont typeface="Arial" panose="020B0604020202020204" pitchFamily="34" charset="0"/>
              <a:buChar char="•"/>
              <a:tabLst>
                <a:tab pos="472868" algn="l"/>
              </a:tabLst>
              <a:defRPr/>
            </a:pPr>
            <a:r>
              <a:rPr lang="en-US" dirty="0" smtClean="0"/>
              <a:t>La </a:t>
            </a:r>
            <a:r>
              <a:rPr lang="en-US" dirty="0" err="1" smtClean="0"/>
              <a:t>Diputación</a:t>
            </a:r>
            <a:r>
              <a:rPr lang="en-US" dirty="0" smtClean="0"/>
              <a:t> de Valencia </a:t>
            </a:r>
            <a:r>
              <a:rPr lang="en-US" dirty="0" err="1" smtClean="0"/>
              <a:t>cubre</a:t>
            </a:r>
            <a:r>
              <a:rPr lang="en-US" dirty="0" smtClean="0"/>
              <a:t> </a:t>
            </a:r>
            <a:r>
              <a:rPr lang="en-US" dirty="0" err="1" smtClean="0"/>
              <a:t>durante</a:t>
            </a:r>
            <a:r>
              <a:rPr lang="en-US" dirty="0" smtClean="0"/>
              <a:t> los </a:t>
            </a:r>
            <a:r>
              <a:rPr lang="en-US" b="1" spc="-100" dirty="0" smtClean="0">
                <a:solidFill>
                  <a:srgbClr val="0070C0"/>
                </a:solidFill>
                <a:latin typeface="Segoe UI Light" pitchFamily="34" charset="0"/>
              </a:rPr>
              <a:t>5 </a:t>
            </a:r>
            <a:r>
              <a:rPr lang="en-US" b="1" spc="-100" dirty="0" err="1" smtClean="0">
                <a:solidFill>
                  <a:srgbClr val="0070C0"/>
                </a:solidFill>
                <a:latin typeface="Segoe UI Light" pitchFamily="34" charset="0"/>
              </a:rPr>
              <a:t>meses</a:t>
            </a:r>
            <a:r>
              <a:rPr lang="en-US" sz="2000" b="1" spc="-100" dirty="0" smtClean="0">
                <a:solidFill>
                  <a:srgbClr val="0070C0"/>
                </a:solidFill>
                <a:latin typeface="Segoe UI Light" pitchFamily="34" charset="0"/>
              </a:rPr>
              <a:t> </a:t>
            </a:r>
            <a:r>
              <a:rPr lang="en-US" dirty="0" smtClean="0"/>
              <a:t>la </a:t>
            </a:r>
            <a:r>
              <a:rPr lang="en-US" dirty="0" err="1" smtClean="0"/>
              <a:t>asignación</a:t>
            </a:r>
            <a:r>
              <a:rPr lang="en-US" dirty="0" smtClean="0"/>
              <a:t> de </a:t>
            </a:r>
            <a:r>
              <a:rPr lang="en-US" dirty="0" err="1" smtClean="0"/>
              <a:t>cada</a:t>
            </a:r>
            <a:r>
              <a:rPr lang="en-US" dirty="0" smtClean="0"/>
              <a:t> </a:t>
            </a:r>
            <a:r>
              <a:rPr lang="en-US" dirty="0" err="1" smtClean="0"/>
              <a:t>becario</a:t>
            </a:r>
            <a:r>
              <a:rPr lang="en-US" dirty="0" smtClean="0"/>
              <a:t> (</a:t>
            </a:r>
            <a:r>
              <a:rPr lang="en-US" dirty="0" smtClean="0">
                <a:solidFill>
                  <a:srgbClr val="0070C0"/>
                </a:solidFill>
              </a:rPr>
              <a:t>1.500 </a:t>
            </a:r>
            <a:r>
              <a:rPr lang="en-US" dirty="0">
                <a:solidFill>
                  <a:srgbClr val="0070C0"/>
                </a:solidFill>
              </a:rPr>
              <a:t>EUR </a:t>
            </a:r>
            <a:r>
              <a:rPr lang="en-US" dirty="0" smtClean="0">
                <a:solidFill>
                  <a:srgbClr val="0070C0"/>
                </a:solidFill>
              </a:rPr>
              <a:t>net/</a:t>
            </a:r>
            <a:r>
              <a:rPr lang="en-US" dirty="0" err="1" smtClean="0">
                <a:solidFill>
                  <a:srgbClr val="0070C0"/>
                </a:solidFill>
              </a:rPr>
              <a:t>mes</a:t>
            </a:r>
            <a:r>
              <a:rPr lang="en-US" dirty="0" smtClean="0"/>
              <a:t>) </a:t>
            </a:r>
            <a:r>
              <a:rPr lang="en-US" dirty="0" err="1" smtClean="0"/>
              <a:t>así</a:t>
            </a:r>
            <a:r>
              <a:rPr lang="en-US" dirty="0" smtClean="0"/>
              <a:t> </a:t>
            </a:r>
            <a:r>
              <a:rPr lang="en-US" dirty="0" err="1" smtClean="0"/>
              <a:t>como</a:t>
            </a:r>
            <a:r>
              <a:rPr lang="en-US" dirty="0" smtClean="0"/>
              <a:t> </a:t>
            </a:r>
            <a:r>
              <a:rPr lang="en-US" dirty="0" err="1" smtClean="0"/>
              <a:t>las</a:t>
            </a:r>
            <a:r>
              <a:rPr lang="en-US" dirty="0" smtClean="0"/>
              <a:t> </a:t>
            </a:r>
            <a:r>
              <a:rPr lang="en-US" dirty="0" err="1" smtClean="0"/>
              <a:t>cargas</a:t>
            </a:r>
            <a:r>
              <a:rPr lang="en-US" dirty="0" smtClean="0"/>
              <a:t> de la </a:t>
            </a:r>
            <a:r>
              <a:rPr lang="en-US" dirty="0" err="1" smtClean="0"/>
              <a:t>Seguridad</a:t>
            </a:r>
            <a:r>
              <a:rPr lang="en-US" dirty="0" smtClean="0"/>
              <a:t> Social. </a:t>
            </a:r>
            <a:r>
              <a:rPr lang="en-US" dirty="0" err="1" smtClean="0"/>
              <a:t>Además</a:t>
            </a:r>
            <a:r>
              <a:rPr lang="en-US" dirty="0" smtClean="0"/>
              <a:t> se </a:t>
            </a:r>
            <a:r>
              <a:rPr lang="en-US" dirty="0" err="1" smtClean="0"/>
              <a:t>cubren</a:t>
            </a:r>
            <a:r>
              <a:rPr lang="en-US" dirty="0" smtClean="0"/>
              <a:t> </a:t>
            </a:r>
            <a:r>
              <a:rPr lang="en-US" dirty="0" err="1" smtClean="0"/>
              <a:t>también</a:t>
            </a:r>
            <a:r>
              <a:rPr lang="en-US" dirty="0" smtClean="0"/>
              <a:t> los </a:t>
            </a:r>
            <a:r>
              <a:rPr lang="en-US" dirty="0" err="1" smtClean="0"/>
              <a:t>grastos</a:t>
            </a:r>
            <a:r>
              <a:rPr lang="en-US" dirty="0" smtClean="0"/>
              <a:t> del </a:t>
            </a:r>
            <a:r>
              <a:rPr lang="en-US" dirty="0" err="1" smtClean="0"/>
              <a:t>viaje</a:t>
            </a:r>
            <a:r>
              <a:rPr lang="en-US" dirty="0" smtClean="0"/>
              <a:t> de </a:t>
            </a:r>
            <a:r>
              <a:rPr lang="en-US" dirty="0" err="1" smtClean="0"/>
              <a:t>ida</a:t>
            </a:r>
            <a:r>
              <a:rPr lang="en-US" dirty="0" smtClean="0"/>
              <a:t> y </a:t>
            </a:r>
            <a:r>
              <a:rPr lang="en-US" dirty="0" err="1" smtClean="0"/>
              <a:t>vuelta</a:t>
            </a:r>
            <a:r>
              <a:rPr lang="en-US" dirty="0" smtClean="0"/>
              <a:t>. </a:t>
            </a:r>
            <a:r>
              <a:rPr lang="en-US" dirty="0"/>
              <a:t>	</a:t>
            </a:r>
            <a:endParaRPr lang="en-US" dirty="0" smtClean="0"/>
          </a:p>
          <a:p>
            <a:pPr marL="285750" lvl="1" indent="-285750" algn="just" defTabSz="686047" eaLnBrk="1" fontAlgn="auto" hangingPunct="1">
              <a:spcAft>
                <a:spcPts val="1200"/>
              </a:spcAft>
              <a:buFont typeface="Arial" panose="020B0604020202020204" pitchFamily="34" charset="0"/>
              <a:buChar char="•"/>
              <a:tabLst>
                <a:tab pos="472868" algn="l"/>
              </a:tabLst>
              <a:defRPr/>
            </a:pPr>
            <a:r>
              <a:rPr lang="en-US" dirty="0" err="1" smtClean="0"/>
              <a:t>Cada</a:t>
            </a:r>
            <a:r>
              <a:rPr lang="en-US" dirty="0" smtClean="0"/>
              <a:t> </a:t>
            </a:r>
            <a:r>
              <a:rPr lang="en-US" dirty="0" err="1" smtClean="0"/>
              <a:t>organización</a:t>
            </a:r>
            <a:r>
              <a:rPr lang="en-US" dirty="0" smtClean="0"/>
              <a:t> de </a:t>
            </a:r>
            <a:r>
              <a:rPr lang="en-US" dirty="0" err="1" smtClean="0"/>
              <a:t>acogida</a:t>
            </a:r>
            <a:r>
              <a:rPr lang="en-US" dirty="0" smtClean="0"/>
              <a:t> </a:t>
            </a:r>
            <a:r>
              <a:rPr lang="en-US" dirty="0" err="1" smtClean="0"/>
              <a:t>asume</a:t>
            </a:r>
            <a:r>
              <a:rPr lang="en-US" dirty="0" smtClean="0"/>
              <a:t> el </a:t>
            </a:r>
            <a:r>
              <a:rPr lang="en-US" dirty="0" err="1" smtClean="0"/>
              <a:t>gasto</a:t>
            </a:r>
            <a:r>
              <a:rPr lang="en-US" dirty="0" smtClean="0"/>
              <a:t> del material y del </a:t>
            </a:r>
            <a:r>
              <a:rPr lang="en-US" dirty="0" err="1" smtClean="0"/>
              <a:t>espacio</a:t>
            </a:r>
            <a:r>
              <a:rPr lang="en-US" dirty="0" smtClean="0"/>
              <a:t> en </a:t>
            </a:r>
            <a:r>
              <a:rPr lang="en-US" dirty="0" err="1" smtClean="0"/>
              <a:t>que</a:t>
            </a:r>
            <a:r>
              <a:rPr lang="en-US" dirty="0" smtClean="0"/>
              <a:t> el </a:t>
            </a:r>
            <a:r>
              <a:rPr lang="en-US" dirty="0" err="1" smtClean="0"/>
              <a:t>becario</a:t>
            </a:r>
            <a:r>
              <a:rPr lang="en-US" dirty="0" smtClean="0"/>
              <a:t> </a:t>
            </a:r>
            <a:r>
              <a:rPr lang="en-US" dirty="0" err="1" smtClean="0"/>
              <a:t>llevará</a:t>
            </a:r>
            <a:r>
              <a:rPr lang="en-US" dirty="0" smtClean="0"/>
              <a:t> a </a:t>
            </a:r>
            <a:r>
              <a:rPr lang="en-US" dirty="0" err="1" smtClean="0"/>
              <a:t>cabo</a:t>
            </a:r>
            <a:r>
              <a:rPr lang="en-US" dirty="0" smtClean="0"/>
              <a:t> la </a:t>
            </a:r>
            <a:r>
              <a:rPr lang="en-US" dirty="0" err="1" smtClean="0"/>
              <a:t>práctica</a:t>
            </a:r>
            <a:r>
              <a:rPr lang="en-US" dirty="0" smtClean="0"/>
              <a:t>.</a:t>
            </a:r>
          </a:p>
          <a:p>
            <a:pPr lvl="1" algn="just" defTabSz="686047" eaLnBrk="1" fontAlgn="auto" hangingPunct="1">
              <a:spcAft>
                <a:spcPts val="1200"/>
              </a:spcAft>
              <a:buFont typeface="Arial" pitchFamily="34" charset="0"/>
              <a:buNone/>
              <a:tabLst>
                <a:tab pos="472868" algn="l"/>
              </a:tabLst>
              <a:defRPr/>
            </a:pPr>
            <a:r>
              <a:rPr lang="en-US" sz="2400" b="1" spc="-100" dirty="0" err="1" smtClean="0">
                <a:solidFill>
                  <a:srgbClr val="0070C0"/>
                </a:solidFill>
                <a:latin typeface="Segoe UI Light" pitchFamily="34" charset="0"/>
              </a:rPr>
              <a:t>Seguro</a:t>
            </a:r>
            <a:endParaRPr lang="en-US" sz="2400" b="1" spc="-100" dirty="0" smtClean="0">
              <a:solidFill>
                <a:srgbClr val="0070C0"/>
              </a:solidFill>
              <a:latin typeface="Segoe UI Light" pitchFamily="34" charset="0"/>
            </a:endParaRPr>
          </a:p>
          <a:p>
            <a:pPr marL="285750" lvl="1" indent="-285750" algn="just" defTabSz="686047" eaLnBrk="1" fontAlgn="auto" hangingPunct="1">
              <a:lnSpc>
                <a:spcPct val="100000"/>
              </a:lnSpc>
              <a:buFont typeface="Arial" panose="020B0604020202020204" pitchFamily="34" charset="0"/>
              <a:buChar char="•"/>
              <a:tabLst>
                <a:tab pos="472868" algn="l"/>
              </a:tabLst>
              <a:defRPr/>
            </a:pPr>
            <a:r>
              <a:rPr lang="en-US" dirty="0" smtClean="0"/>
              <a:t>Un </a:t>
            </a:r>
            <a:r>
              <a:rPr lang="en-US" dirty="0" err="1" smtClean="0"/>
              <a:t>seguro</a:t>
            </a:r>
            <a:r>
              <a:rPr lang="en-US" dirty="0" smtClean="0"/>
              <a:t> </a:t>
            </a:r>
            <a:r>
              <a:rPr lang="en-US" dirty="0" err="1" smtClean="0"/>
              <a:t>médico</a:t>
            </a:r>
            <a:r>
              <a:rPr lang="en-US" dirty="0" smtClean="0"/>
              <a:t> de </a:t>
            </a:r>
            <a:r>
              <a:rPr lang="es-ES" dirty="0" smtClean="0"/>
              <a:t>accidentes de responsabilidad civil/profesional está incluido por parte del programa ‘La </a:t>
            </a:r>
            <a:r>
              <a:rPr lang="es-ES" dirty="0" err="1" smtClean="0"/>
              <a:t>Dipu</a:t>
            </a:r>
            <a:r>
              <a:rPr lang="es-ES" dirty="0" smtClean="0"/>
              <a:t> te </a:t>
            </a:r>
            <a:r>
              <a:rPr lang="es-ES" dirty="0" err="1" smtClean="0"/>
              <a:t>Eurobeca</a:t>
            </a:r>
            <a:r>
              <a:rPr lang="es-ES" dirty="0" smtClean="0"/>
              <a:t>’.</a:t>
            </a:r>
            <a:endParaRPr lang="en-US" dirty="0" smtClean="0"/>
          </a:p>
          <a:p>
            <a:pPr marL="285750" lvl="1" indent="-285750" algn="just" defTabSz="686047" eaLnBrk="1" fontAlgn="auto" hangingPunct="1">
              <a:tabLst>
                <a:tab pos="472868" algn="l"/>
              </a:tabLst>
              <a:defRPr/>
            </a:pPr>
            <a:r>
              <a:rPr lang="en-US" sz="2400" b="1" spc="-100" dirty="0" err="1" smtClean="0">
                <a:solidFill>
                  <a:srgbClr val="0070C0"/>
                </a:solidFill>
                <a:latin typeface="Segoe UI Light" pitchFamily="34" charset="0"/>
              </a:rPr>
              <a:t>Convenio</a:t>
            </a:r>
            <a:r>
              <a:rPr lang="en-US" sz="2400" b="1" spc="-100" dirty="0" smtClean="0">
                <a:solidFill>
                  <a:srgbClr val="0070C0"/>
                </a:solidFill>
                <a:latin typeface="Segoe UI Light" pitchFamily="34" charset="0"/>
              </a:rPr>
              <a:t> de </a:t>
            </a:r>
            <a:r>
              <a:rPr lang="en-US" sz="2400" b="1" spc="-100" dirty="0" err="1" smtClean="0">
                <a:solidFill>
                  <a:srgbClr val="0070C0"/>
                </a:solidFill>
                <a:latin typeface="Segoe UI Light" pitchFamily="34" charset="0"/>
              </a:rPr>
              <a:t>Colaboración</a:t>
            </a:r>
            <a:endParaRPr lang="en-US" sz="2400" b="1" spc="-100" dirty="0">
              <a:solidFill>
                <a:srgbClr val="0070C0"/>
              </a:solidFill>
              <a:latin typeface="Segoe UI Light" pitchFamily="34" charset="0"/>
            </a:endParaRPr>
          </a:p>
          <a:p>
            <a:pPr marL="285750" lvl="1" indent="-285750" algn="just" defTabSz="686047" eaLnBrk="1" fontAlgn="auto" hangingPunct="1">
              <a:spcAft>
                <a:spcPts val="1200"/>
              </a:spcAft>
              <a:buFont typeface="Arial" panose="020B0604020202020204" pitchFamily="34" charset="0"/>
              <a:buChar char="•"/>
              <a:tabLst>
                <a:tab pos="472868" algn="l"/>
              </a:tabLst>
              <a:defRPr/>
            </a:pPr>
            <a:r>
              <a:rPr lang="en-US" dirty="0" smtClean="0"/>
              <a:t>Las </a:t>
            </a:r>
            <a:r>
              <a:rPr lang="en-US" dirty="0" err="1" smtClean="0"/>
              <a:t>organizaciones</a:t>
            </a:r>
            <a:r>
              <a:rPr lang="en-US" dirty="0" smtClean="0"/>
              <a:t> de </a:t>
            </a:r>
            <a:r>
              <a:rPr lang="en-US" dirty="0" err="1" smtClean="0"/>
              <a:t>acogida</a:t>
            </a:r>
            <a:r>
              <a:rPr lang="en-US" dirty="0" smtClean="0"/>
              <a:t> </a:t>
            </a:r>
            <a:r>
              <a:rPr lang="en-US" dirty="0" err="1" smtClean="0"/>
              <a:t>firmarán</a:t>
            </a:r>
            <a:r>
              <a:rPr lang="en-US" dirty="0" smtClean="0"/>
              <a:t> un </a:t>
            </a:r>
            <a:r>
              <a:rPr lang="en-US" dirty="0" err="1" smtClean="0"/>
              <a:t>convenio</a:t>
            </a:r>
            <a:r>
              <a:rPr lang="en-US" dirty="0" smtClean="0"/>
              <a:t> de </a:t>
            </a:r>
            <a:r>
              <a:rPr lang="en-US" dirty="0" err="1" smtClean="0"/>
              <a:t>colaboración</a:t>
            </a:r>
            <a:r>
              <a:rPr lang="en-US" dirty="0" smtClean="0"/>
              <a:t> con </a:t>
            </a:r>
            <a:r>
              <a:rPr lang="en-US" dirty="0" err="1" smtClean="0"/>
              <a:t>las</a:t>
            </a:r>
            <a:r>
              <a:rPr lang="en-US" dirty="0" smtClean="0"/>
              <a:t> </a:t>
            </a:r>
            <a:r>
              <a:rPr lang="en-US" dirty="0" err="1" smtClean="0"/>
              <a:t>entidades</a:t>
            </a:r>
            <a:r>
              <a:rPr lang="en-US" dirty="0" smtClean="0"/>
              <a:t> </a:t>
            </a:r>
            <a:r>
              <a:rPr lang="en-US" dirty="0" err="1" smtClean="0"/>
              <a:t>gestoras</a:t>
            </a:r>
            <a:r>
              <a:rPr lang="en-US" dirty="0" smtClean="0"/>
              <a:t> del </a:t>
            </a:r>
            <a:r>
              <a:rPr lang="en-US" dirty="0" err="1" smtClean="0"/>
              <a:t>programa</a:t>
            </a:r>
            <a:r>
              <a:rPr lang="en-US" dirty="0" smtClean="0"/>
              <a:t>.</a:t>
            </a:r>
            <a:endParaRPr lang="en-US" dirty="0"/>
          </a:p>
        </p:txBody>
      </p:sp>
    </p:spTree>
    <p:extLst>
      <p:ext uri="{BB962C8B-B14F-4D97-AF65-F5344CB8AC3E}">
        <p14:creationId xmlns:p14="http://schemas.microsoft.com/office/powerpoint/2010/main" val="3572568779"/>
      </p:ext>
    </p:extLst>
  </p:cSld>
  <p:clrMapOvr>
    <a:masterClrMapping/>
  </p:clrMapOvr>
  <p:transition spd="slow">
    <p:fade/>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187202"/>
            <a:ext cx="8839200" cy="498598"/>
          </a:xfrm>
        </p:spPr>
        <p:txBody>
          <a:bodyPr>
            <a:normAutofit fontScale="90000"/>
          </a:bodyPr>
          <a:lstStyle/>
          <a:p>
            <a:pPr algn="ctr" defTabSz="686047" eaLnBrk="1" fontAlgn="auto" hangingPunct="1">
              <a:spcAft>
                <a:spcPts val="0"/>
              </a:spcAft>
              <a:defRPr/>
            </a:pPr>
            <a:r>
              <a:rPr sz="3600"/>
              <a:t>La </a:t>
            </a:r>
            <a:r>
              <a:rPr sz="3600" err="1"/>
              <a:t>Dipu</a:t>
            </a:r>
            <a:r>
              <a:rPr sz="3600"/>
              <a:t> </a:t>
            </a:r>
            <a:r>
              <a:rPr sz="3600" err="1"/>
              <a:t>te</a:t>
            </a:r>
            <a:r>
              <a:rPr sz="3600"/>
              <a:t> </a:t>
            </a:r>
            <a:r>
              <a:rPr sz="3600" err="1"/>
              <a:t>Eurobeca</a:t>
            </a:r>
            <a:r>
              <a:rPr sz="3600"/>
              <a:t>: </a:t>
            </a:r>
            <a:r>
              <a:rPr sz="3600" smtClean="0"/>
              <a:t>Becas en Bruselas</a:t>
            </a:r>
            <a:endParaRPr sz="4400"/>
          </a:p>
        </p:txBody>
      </p:sp>
      <p:sp>
        <p:nvSpPr>
          <p:cNvPr id="3" name="Text Placeholder 2"/>
          <p:cNvSpPr>
            <a:spLocks noGrp="1"/>
          </p:cNvSpPr>
          <p:nvPr>
            <p:ph type="body" sz="quarter" idx="10"/>
          </p:nvPr>
        </p:nvSpPr>
        <p:spPr>
          <a:xfrm>
            <a:off x="285720" y="783004"/>
            <a:ext cx="8625722" cy="6074996"/>
          </a:xfrm>
        </p:spPr>
        <p:txBody>
          <a:bodyPr/>
          <a:lstStyle/>
          <a:p>
            <a:pPr algn="just" defTabSz="686047" eaLnBrk="1" fontAlgn="auto" hangingPunct="1">
              <a:buFont typeface="Arial" pitchFamily="34" charset="0"/>
              <a:buNone/>
              <a:defRPr/>
            </a:pPr>
            <a:endParaRPr lang="en-US" sz="700" b="1" dirty="0" smtClean="0">
              <a:solidFill>
                <a:srgbClr val="9900CC"/>
              </a:solidFill>
            </a:endParaRPr>
          </a:p>
          <a:p>
            <a:pPr algn="just" defTabSz="686047" eaLnBrk="1" fontAlgn="auto" hangingPunct="1">
              <a:buFont typeface="Arial" pitchFamily="34" charset="0"/>
              <a:buNone/>
              <a:defRPr/>
            </a:pPr>
            <a:endParaRPr lang="en-US" b="1" dirty="0" smtClean="0">
              <a:solidFill>
                <a:srgbClr val="0070C0"/>
              </a:solidFill>
            </a:endParaRPr>
          </a:p>
          <a:p>
            <a:pPr algn="just" defTabSz="686047" eaLnBrk="1" fontAlgn="auto" hangingPunct="1">
              <a:buFont typeface="Arial" pitchFamily="34" charset="0"/>
              <a:buNone/>
              <a:defRPr/>
            </a:pPr>
            <a:r>
              <a:rPr lang="en-US" b="1" dirty="0" smtClean="0">
                <a:solidFill>
                  <a:srgbClr val="0070C0"/>
                </a:solidFill>
              </a:rPr>
              <a:t>Valor </a:t>
            </a:r>
            <a:r>
              <a:rPr lang="en-US" b="1" dirty="0" err="1" smtClean="0">
                <a:solidFill>
                  <a:srgbClr val="0070C0"/>
                </a:solidFill>
              </a:rPr>
              <a:t>añadido</a:t>
            </a:r>
            <a:endParaRPr lang="en-US" b="1" dirty="0" smtClean="0">
              <a:solidFill>
                <a:srgbClr val="0070C0"/>
              </a:solidFill>
            </a:endParaRPr>
          </a:p>
          <a:p>
            <a:pPr marL="285750" lvl="1" indent="-285750" algn="just" defTabSz="686047" eaLnBrk="1" fontAlgn="auto" hangingPunct="1">
              <a:buFont typeface="Arial" pitchFamily="34" charset="0"/>
              <a:buChar char="•"/>
              <a:tabLst>
                <a:tab pos="472868" algn="l"/>
              </a:tabLst>
              <a:defRPr/>
            </a:pPr>
            <a:endParaRPr lang="en-US" sz="2000" dirty="0" smtClean="0"/>
          </a:p>
          <a:p>
            <a:pPr marL="285750" lvl="1" indent="-285750" algn="just" defTabSz="686047" eaLnBrk="1" fontAlgn="auto" hangingPunct="1">
              <a:tabLst>
                <a:tab pos="472868" algn="l"/>
              </a:tabLst>
              <a:defRPr/>
            </a:pPr>
            <a:r>
              <a:rPr lang="es-ES" sz="2000" dirty="0" smtClean="0"/>
              <a:t>La idea del proyecto ‘La </a:t>
            </a:r>
            <a:r>
              <a:rPr lang="es-ES" sz="2000" dirty="0" err="1" smtClean="0"/>
              <a:t>Dipu</a:t>
            </a:r>
            <a:r>
              <a:rPr lang="es-ES" sz="2000" dirty="0" smtClean="0"/>
              <a:t> te </a:t>
            </a:r>
            <a:r>
              <a:rPr lang="es-ES" sz="2000" dirty="0" err="1" smtClean="0"/>
              <a:t>Eurobeca</a:t>
            </a:r>
            <a:r>
              <a:rPr lang="es-ES" sz="2000" dirty="0" smtClean="0"/>
              <a:t>’ es darle un valor añadido frente a los programas de movilidad Europeos que ya existen y diferenciarse de ellos, para cuyo fin se va a realizar una formación complementaria a las prácticas, de carácter presencial y en la que participarán todos los beneficiarios del programa durante su estancia .</a:t>
            </a:r>
          </a:p>
          <a:p>
            <a:pPr marL="285750" lvl="1" indent="-285750" algn="just" defTabSz="686047" eaLnBrk="1" fontAlgn="auto" hangingPunct="1">
              <a:tabLst>
                <a:tab pos="472868" algn="l"/>
              </a:tabLst>
              <a:defRPr/>
            </a:pPr>
            <a:endParaRPr lang="es-ES" sz="2000" dirty="0" smtClean="0"/>
          </a:p>
          <a:p>
            <a:pPr marL="285750" lvl="1" indent="-285750" algn="just" defTabSz="686047" eaLnBrk="1" fontAlgn="auto" hangingPunct="1">
              <a:buFont typeface="Arial" pitchFamily="34" charset="0"/>
              <a:buChar char="•"/>
              <a:tabLst>
                <a:tab pos="472868" algn="l"/>
              </a:tabLst>
              <a:defRPr/>
            </a:pPr>
            <a:endParaRPr lang="en-US" sz="1600" dirty="0"/>
          </a:p>
          <a:p>
            <a:pPr marL="285750" lvl="1" indent="-285750" defTabSz="686047" eaLnBrk="1" fontAlgn="auto" hangingPunct="1">
              <a:buFont typeface="Arial" pitchFamily="34" charset="0"/>
              <a:buChar char="•"/>
              <a:tabLst>
                <a:tab pos="472868" algn="l"/>
              </a:tabLst>
              <a:defRPr/>
            </a:pPr>
            <a:endParaRPr lang="es-ES" sz="1400" dirty="0">
              <a:solidFill>
                <a:schemeClr val="bg2"/>
              </a:solidFill>
            </a:endParaRPr>
          </a:p>
        </p:txBody>
      </p:sp>
    </p:spTree>
    <p:extLst>
      <p:ext uri="{BB962C8B-B14F-4D97-AF65-F5344CB8AC3E}">
        <p14:creationId xmlns:p14="http://schemas.microsoft.com/office/powerpoint/2010/main" val="2926377798"/>
      </p:ext>
    </p:extLst>
  </p:cSld>
  <p:clrMapOvr>
    <a:masterClrMapping/>
  </p:clrMapOvr>
  <p:transition spd="slow">
    <p:fade/>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sz="quarter" idx="10"/>
          </p:nvPr>
        </p:nvSpPr>
        <p:spPr>
          <a:xfrm>
            <a:off x="420619" y="1075036"/>
            <a:ext cx="6858000" cy="4086104"/>
          </a:xfrm>
        </p:spPr>
        <p:txBody>
          <a:bodyPr>
            <a:normAutofit/>
          </a:bodyPr>
          <a:lstStyle/>
          <a:p>
            <a:pPr lvl="1" algn="just" defTabSz="514535">
              <a:spcAft>
                <a:spcPts val="900"/>
              </a:spcAft>
              <a:tabLst>
                <a:tab pos="354651" algn="l"/>
              </a:tabLst>
              <a:defRPr/>
            </a:pPr>
            <a:r>
              <a:rPr lang="es-ES" sz="2000" b="1" spc="-75" dirty="0" smtClean="0">
                <a:cs typeface="Times New Roman" pitchFamily="18" charset="0"/>
              </a:rPr>
              <a:t>Algunas de las organizaciones de acogida:</a:t>
            </a:r>
          </a:p>
          <a:p>
            <a:pPr marL="571500" lvl="4" indent="-571500" algn="just" defTabSz="514535">
              <a:spcAft>
                <a:spcPts val="900"/>
              </a:spcAft>
              <a:buFont typeface="Wingdings" panose="05000000000000000000" pitchFamily="2" charset="2"/>
              <a:buChar char="§"/>
              <a:tabLst>
                <a:tab pos="354651" algn="l"/>
              </a:tabLst>
              <a:defRPr/>
            </a:pPr>
            <a:r>
              <a:rPr lang="es-ES" spc="-75" dirty="0" smtClean="0">
                <a:cs typeface="Times New Roman" pitchFamily="18" charset="0"/>
              </a:rPr>
              <a:t>Embajada de Chile</a:t>
            </a:r>
          </a:p>
          <a:p>
            <a:pPr marL="571500" lvl="4" indent="-571500" algn="just" defTabSz="514535">
              <a:spcAft>
                <a:spcPts val="900"/>
              </a:spcAft>
              <a:buFont typeface="Wingdings" panose="05000000000000000000" pitchFamily="2" charset="2"/>
              <a:buChar char="§"/>
              <a:tabLst>
                <a:tab pos="354651" algn="l"/>
              </a:tabLst>
              <a:defRPr/>
            </a:pPr>
            <a:r>
              <a:rPr lang="es-ES" spc="-75" dirty="0" smtClean="0">
                <a:cs typeface="Times New Roman" pitchFamily="18" charset="0"/>
              </a:rPr>
              <a:t>Consejo Superior de Cámaras de Comercio</a:t>
            </a:r>
          </a:p>
          <a:p>
            <a:pPr marL="571500" lvl="4" indent="-571500" algn="just" defTabSz="514535">
              <a:spcAft>
                <a:spcPts val="900"/>
              </a:spcAft>
              <a:buFont typeface="Wingdings" panose="05000000000000000000" pitchFamily="2" charset="2"/>
              <a:buChar char="§"/>
              <a:tabLst>
                <a:tab pos="354651" algn="l"/>
              </a:tabLst>
              <a:defRPr/>
            </a:pPr>
            <a:r>
              <a:rPr lang="es-ES" spc="-75" dirty="0" smtClean="0">
                <a:cs typeface="Times New Roman" pitchFamily="18" charset="0"/>
              </a:rPr>
              <a:t>Consejería de Empleo y Seguridad Social </a:t>
            </a:r>
          </a:p>
          <a:p>
            <a:pPr marL="571500" lvl="4" indent="-571500" algn="just" defTabSz="514535">
              <a:spcAft>
                <a:spcPts val="900"/>
              </a:spcAft>
              <a:buFont typeface="Wingdings" panose="05000000000000000000" pitchFamily="2" charset="2"/>
              <a:buChar char="§"/>
              <a:tabLst>
                <a:tab pos="354651" algn="l"/>
              </a:tabLst>
              <a:defRPr/>
            </a:pPr>
            <a:r>
              <a:rPr lang="es-ES" spc="-75" dirty="0" smtClean="0">
                <a:cs typeface="Times New Roman" pitchFamily="18" charset="0"/>
              </a:rPr>
              <a:t>Agencia EFE</a:t>
            </a:r>
          </a:p>
          <a:p>
            <a:pPr marL="571500" lvl="4" indent="-571500" algn="just" defTabSz="514535">
              <a:spcAft>
                <a:spcPts val="900"/>
              </a:spcAft>
              <a:buFont typeface="Wingdings" panose="05000000000000000000" pitchFamily="2" charset="2"/>
              <a:buChar char="§"/>
              <a:tabLst>
                <a:tab pos="354651" algn="l"/>
              </a:tabLst>
              <a:defRPr/>
            </a:pPr>
            <a:r>
              <a:rPr lang="es-ES" spc="-75" dirty="0" smtClean="0">
                <a:cs typeface="Times New Roman" pitchFamily="18" charset="0"/>
              </a:rPr>
              <a:t>CEOE</a:t>
            </a:r>
          </a:p>
          <a:p>
            <a:pPr marL="571500" lvl="4" indent="-571500" algn="just" defTabSz="514535">
              <a:spcAft>
                <a:spcPts val="900"/>
              </a:spcAft>
              <a:buFont typeface="Wingdings" panose="05000000000000000000" pitchFamily="2" charset="2"/>
              <a:buChar char="§"/>
              <a:tabLst>
                <a:tab pos="354651" algn="l"/>
              </a:tabLst>
              <a:defRPr/>
            </a:pPr>
            <a:r>
              <a:rPr lang="es-ES" spc="-75" dirty="0" err="1" smtClean="0">
                <a:cs typeface="Times New Roman" pitchFamily="18" charset="0"/>
              </a:rPr>
              <a:t>European</a:t>
            </a:r>
            <a:r>
              <a:rPr lang="es-ES" spc="-75" dirty="0" smtClean="0">
                <a:cs typeface="Times New Roman" pitchFamily="18" charset="0"/>
              </a:rPr>
              <a:t> </a:t>
            </a:r>
            <a:r>
              <a:rPr lang="es-ES" spc="-75" dirty="0" err="1" smtClean="0">
                <a:cs typeface="Times New Roman" pitchFamily="18" charset="0"/>
              </a:rPr>
              <a:t>Travel</a:t>
            </a:r>
            <a:r>
              <a:rPr lang="es-ES" spc="-75" dirty="0" smtClean="0">
                <a:cs typeface="Times New Roman" pitchFamily="18" charset="0"/>
              </a:rPr>
              <a:t> </a:t>
            </a:r>
            <a:r>
              <a:rPr lang="es-ES" spc="-75" dirty="0" err="1" smtClean="0">
                <a:cs typeface="Times New Roman" pitchFamily="18" charset="0"/>
              </a:rPr>
              <a:t>Commission</a:t>
            </a:r>
            <a:r>
              <a:rPr lang="es-ES" spc="-75" dirty="0" smtClean="0">
                <a:cs typeface="Times New Roman" pitchFamily="18" charset="0"/>
              </a:rPr>
              <a:t>			</a:t>
            </a:r>
          </a:p>
          <a:p>
            <a:pPr marL="571500" lvl="4" indent="-571500" algn="just" defTabSz="514535">
              <a:spcAft>
                <a:spcPts val="900"/>
              </a:spcAft>
              <a:buFont typeface="Wingdings" panose="05000000000000000000" pitchFamily="2" charset="2"/>
              <a:buChar char="§"/>
              <a:tabLst>
                <a:tab pos="354651" algn="l"/>
              </a:tabLst>
              <a:defRPr/>
            </a:pPr>
            <a:r>
              <a:rPr lang="es-ES" spc="-75" dirty="0" err="1" smtClean="0">
                <a:cs typeface="Times New Roman" pitchFamily="18" charset="0"/>
              </a:rPr>
              <a:t>European</a:t>
            </a:r>
            <a:r>
              <a:rPr lang="es-ES" spc="-75" dirty="0" smtClean="0">
                <a:cs typeface="Times New Roman" pitchFamily="18" charset="0"/>
              </a:rPr>
              <a:t> </a:t>
            </a:r>
            <a:r>
              <a:rPr lang="es-ES" spc="-75" dirty="0" err="1" smtClean="0">
                <a:cs typeface="Times New Roman" pitchFamily="18" charset="0"/>
              </a:rPr>
              <a:t>Youth</a:t>
            </a:r>
            <a:r>
              <a:rPr lang="es-ES" spc="-75" dirty="0" smtClean="0">
                <a:cs typeface="Times New Roman" pitchFamily="18" charset="0"/>
              </a:rPr>
              <a:t> </a:t>
            </a:r>
            <a:r>
              <a:rPr lang="es-ES" spc="-75" dirty="0" err="1" smtClean="0">
                <a:cs typeface="Times New Roman" pitchFamily="18" charset="0"/>
              </a:rPr>
              <a:t>Innovation</a:t>
            </a:r>
            <a:r>
              <a:rPr lang="es-ES" spc="-75" dirty="0" smtClean="0">
                <a:cs typeface="Times New Roman" pitchFamily="18" charset="0"/>
              </a:rPr>
              <a:t> </a:t>
            </a:r>
            <a:r>
              <a:rPr lang="es-ES" spc="-75" dirty="0" err="1" smtClean="0">
                <a:cs typeface="Times New Roman" pitchFamily="18" charset="0"/>
              </a:rPr>
              <a:t>Forum</a:t>
            </a:r>
            <a:endParaRPr lang="es-ES" spc="-75" dirty="0" smtClean="0">
              <a:cs typeface="Times New Roman" pitchFamily="18" charset="0"/>
            </a:endParaRPr>
          </a:p>
          <a:p>
            <a:pPr marL="571500" lvl="4" indent="-571500" algn="just" defTabSz="514535">
              <a:spcAft>
                <a:spcPts val="900"/>
              </a:spcAft>
              <a:buFont typeface="Wingdings" panose="05000000000000000000" pitchFamily="2" charset="2"/>
              <a:buChar char="§"/>
              <a:tabLst>
                <a:tab pos="354651" algn="l"/>
              </a:tabLst>
              <a:defRPr/>
            </a:pPr>
            <a:r>
              <a:rPr lang="es-ES" spc="-75" dirty="0" smtClean="0">
                <a:cs typeface="Times New Roman" pitchFamily="18" charset="0"/>
              </a:rPr>
              <a:t>Tour España</a:t>
            </a:r>
          </a:p>
          <a:p>
            <a:pPr algn="ctr" defTabSz="514535">
              <a:defRPr/>
            </a:pPr>
            <a:endParaRPr lang="es-ES" sz="1800" dirty="0">
              <a:solidFill>
                <a:schemeClr val="accent1">
                  <a:lumMod val="50000"/>
                </a:schemeClr>
              </a:solidFill>
              <a:latin typeface="Times New Roman" pitchFamily="18" charset="0"/>
              <a:cs typeface="Times New Roman" pitchFamily="18" charset="0"/>
            </a:endParaRPr>
          </a:p>
        </p:txBody>
      </p:sp>
      <p:pic>
        <p:nvPicPr>
          <p:cNvPr id="10" name="Picture 9"/>
          <p:cNvPicPr>
            <a:picLocks noChangeAspect="1"/>
          </p:cNvPicPr>
          <p:nvPr/>
        </p:nvPicPr>
        <p:blipFill>
          <a:blip r:embed="rId3"/>
          <a:stretch>
            <a:fillRect/>
          </a:stretch>
        </p:blipFill>
        <p:spPr>
          <a:xfrm>
            <a:off x="7278619" y="265742"/>
            <a:ext cx="1170056" cy="1013512"/>
          </a:xfrm>
          <a:prstGeom prst="rect">
            <a:avLst/>
          </a:prstGeom>
        </p:spPr>
      </p:pic>
      <p:sp>
        <p:nvSpPr>
          <p:cNvPr id="11" name="Rectangle 10"/>
          <p:cNvSpPr/>
          <p:nvPr/>
        </p:nvSpPr>
        <p:spPr>
          <a:xfrm>
            <a:off x="180975" y="265742"/>
            <a:ext cx="8496300" cy="461665"/>
          </a:xfrm>
          <a:prstGeom prst="rect">
            <a:avLst/>
          </a:prstGeom>
        </p:spPr>
        <p:txBody>
          <a:bodyPr wrap="square">
            <a:spAutoFit/>
          </a:bodyPr>
          <a:lstStyle/>
          <a:p>
            <a:pPr algn="ctr"/>
            <a:r>
              <a:rPr lang="en-GB" sz="2400" b="1" dirty="0">
                <a:solidFill>
                  <a:schemeClr val="accent5">
                    <a:lumMod val="75000"/>
                  </a:schemeClr>
                </a:solidFill>
                <a:latin typeface="AlteHaasGrotesk"/>
              </a:rPr>
              <a:t>  L</a:t>
            </a:r>
            <a:r>
              <a:rPr lang="en-GB" sz="2100" b="1" dirty="0">
                <a:solidFill>
                  <a:schemeClr val="accent5">
                    <a:lumMod val="75000"/>
                  </a:schemeClr>
                </a:solidFill>
                <a:latin typeface="AlteHaasGrotesk"/>
              </a:rPr>
              <a:t>a </a:t>
            </a:r>
            <a:r>
              <a:rPr lang="en-GB" sz="2100" b="1" dirty="0" err="1">
                <a:solidFill>
                  <a:schemeClr val="accent5">
                    <a:lumMod val="75000"/>
                  </a:schemeClr>
                </a:solidFill>
                <a:latin typeface="AlteHaasGrotesk"/>
              </a:rPr>
              <a:t>Dipu</a:t>
            </a:r>
            <a:r>
              <a:rPr lang="en-GB" sz="2100" b="1" dirty="0">
                <a:solidFill>
                  <a:schemeClr val="accent5">
                    <a:lumMod val="75000"/>
                  </a:schemeClr>
                </a:solidFill>
                <a:latin typeface="AlteHaasGrotesk"/>
              </a:rPr>
              <a:t> </a:t>
            </a:r>
            <a:r>
              <a:rPr lang="en-GB" sz="2100" b="1" dirty="0" err="1">
                <a:solidFill>
                  <a:schemeClr val="accent5">
                    <a:lumMod val="75000"/>
                  </a:schemeClr>
                </a:solidFill>
                <a:latin typeface="AlteHaasGrotesk"/>
              </a:rPr>
              <a:t>te</a:t>
            </a:r>
            <a:r>
              <a:rPr lang="en-GB" sz="2100" b="1" dirty="0">
                <a:solidFill>
                  <a:schemeClr val="accent5">
                    <a:lumMod val="75000"/>
                  </a:schemeClr>
                </a:solidFill>
                <a:latin typeface="AlteHaasGrotesk"/>
              </a:rPr>
              <a:t> </a:t>
            </a:r>
            <a:r>
              <a:rPr lang="en-GB" sz="2100" b="1" dirty="0" err="1">
                <a:solidFill>
                  <a:schemeClr val="accent5">
                    <a:lumMod val="75000"/>
                  </a:schemeClr>
                </a:solidFill>
                <a:latin typeface="AlteHaasGrotesk"/>
              </a:rPr>
              <a:t>Eurobeca</a:t>
            </a:r>
            <a:endParaRPr lang="es-ES" sz="2100" b="1" dirty="0">
              <a:solidFill>
                <a:schemeClr val="accent5">
                  <a:lumMod val="75000"/>
                </a:schemeClr>
              </a:solidFill>
              <a:latin typeface="AlteHaasGrotesk"/>
            </a:endParaRPr>
          </a:p>
        </p:txBody>
      </p:sp>
      <p:pic>
        <p:nvPicPr>
          <p:cNvPr id="13" name="Picture 12"/>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47750" y="5904311"/>
            <a:ext cx="1190625" cy="601265"/>
          </a:xfrm>
          <a:prstGeom prst="rect">
            <a:avLst/>
          </a:prstGeom>
        </p:spPr>
      </p:pic>
      <p:pic>
        <p:nvPicPr>
          <p:cNvPr id="9" name="Picture 1"/>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4499992" y="2852936"/>
            <a:ext cx="4318248" cy="2806861"/>
          </a:xfrm>
          <a:prstGeom prst="rect">
            <a:avLst/>
          </a:prstGeom>
        </p:spPr>
      </p:pic>
    </p:spTree>
    <p:extLst>
      <p:ext uri="{BB962C8B-B14F-4D97-AF65-F5344CB8AC3E}">
        <p14:creationId xmlns:p14="http://schemas.microsoft.com/office/powerpoint/2010/main" val="814202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0462" y="76200"/>
            <a:ext cx="8363938" cy="1107996"/>
          </a:xfrm>
        </p:spPr>
        <p:txBody>
          <a:bodyPr>
            <a:normAutofit fontScale="90000"/>
          </a:bodyPr>
          <a:lstStyle/>
          <a:p>
            <a:pPr algn="ctr" defTabSz="686047" eaLnBrk="1" fontAlgn="auto" hangingPunct="1">
              <a:spcAft>
                <a:spcPts val="0"/>
              </a:spcAft>
              <a:defRPr/>
            </a:pPr>
            <a:r>
              <a:rPr sz="4000" smtClean="0"/>
              <a:t/>
            </a:r>
            <a:br>
              <a:rPr sz="4000" smtClean="0"/>
            </a:br>
            <a:r>
              <a:rPr sz="4000" smtClean="0"/>
              <a:t>Detalles de Contacto</a:t>
            </a:r>
            <a:endParaRPr sz="4000" dirty="0"/>
          </a:p>
        </p:txBody>
      </p:sp>
      <p:sp>
        <p:nvSpPr>
          <p:cNvPr id="3" name="Text Placeholder 2"/>
          <p:cNvSpPr>
            <a:spLocks noGrp="1"/>
          </p:cNvSpPr>
          <p:nvPr>
            <p:ph type="body" sz="quarter" idx="10"/>
          </p:nvPr>
        </p:nvSpPr>
        <p:spPr>
          <a:xfrm>
            <a:off x="2786050" y="1928802"/>
            <a:ext cx="2941656" cy="4097532"/>
          </a:xfrm>
        </p:spPr>
        <p:txBody>
          <a:bodyPr>
            <a:normAutofit lnSpcReduction="10000"/>
          </a:bodyPr>
          <a:lstStyle/>
          <a:p>
            <a:pPr algn="ctr" defTabSz="686047" eaLnBrk="1" fontAlgn="auto" hangingPunct="1">
              <a:buFont typeface="Arial" pitchFamily="34" charset="0"/>
              <a:buNone/>
              <a:defRPr/>
            </a:pPr>
            <a:r>
              <a:rPr lang="es-ES" sz="2000" b="1" dirty="0" smtClean="0"/>
              <a:t>Alberto Navarro Mosquera</a:t>
            </a:r>
          </a:p>
          <a:p>
            <a:pPr algn="ctr" defTabSz="686047" eaLnBrk="1" fontAlgn="auto" hangingPunct="1">
              <a:buFont typeface="Arial" pitchFamily="34" charset="0"/>
              <a:buNone/>
              <a:defRPr/>
            </a:pPr>
            <a:r>
              <a:rPr lang="es-ES" sz="2000" b="1" dirty="0" smtClean="0"/>
              <a:t/>
            </a:r>
            <a:br>
              <a:rPr lang="es-ES" sz="2000" b="1" dirty="0" smtClean="0"/>
            </a:br>
            <a:r>
              <a:rPr lang="es-ES" sz="2000" dirty="0" smtClean="0">
                <a:hlinkClick r:id="rId2"/>
              </a:rPr>
              <a:t>elearning@finnovaregio.eu</a:t>
            </a:r>
            <a:endParaRPr lang="es-ES" sz="2000" dirty="0" smtClean="0"/>
          </a:p>
          <a:p>
            <a:pPr algn="ctr" defTabSz="686047" eaLnBrk="1" fontAlgn="auto" hangingPunct="1">
              <a:buFont typeface="Arial" pitchFamily="34" charset="0"/>
              <a:buNone/>
              <a:defRPr/>
            </a:pPr>
            <a:endParaRPr lang="es-ES" sz="2000" dirty="0" smtClean="0"/>
          </a:p>
          <a:p>
            <a:pPr algn="ctr" defTabSz="686047" eaLnBrk="1" fontAlgn="auto" hangingPunct="1">
              <a:buFont typeface="Arial" pitchFamily="34" charset="0"/>
              <a:buNone/>
              <a:defRPr/>
            </a:pPr>
            <a:r>
              <a:rPr lang="es-ES" sz="2000" dirty="0" smtClean="0"/>
              <a:t>Training &amp; eLearning</a:t>
            </a:r>
          </a:p>
          <a:p>
            <a:pPr algn="ctr" defTabSz="686047" eaLnBrk="1" fontAlgn="auto" hangingPunct="1">
              <a:buFont typeface="Arial" pitchFamily="34" charset="0"/>
              <a:buNone/>
              <a:defRPr/>
            </a:pPr>
            <a:r>
              <a:rPr lang="es-ES" sz="2000" dirty="0" err="1" smtClean="0"/>
              <a:t>European</a:t>
            </a:r>
            <a:r>
              <a:rPr lang="es-ES" sz="2000" dirty="0" smtClean="0"/>
              <a:t> </a:t>
            </a:r>
            <a:r>
              <a:rPr lang="es-ES" sz="2000" dirty="0" err="1" smtClean="0"/>
              <a:t>Projects</a:t>
            </a:r>
            <a:r>
              <a:rPr lang="es-ES" sz="2000" dirty="0" smtClean="0"/>
              <a:t> Manager</a:t>
            </a:r>
            <a:br>
              <a:rPr lang="es-ES" sz="2000" dirty="0" smtClean="0"/>
            </a:br>
            <a:endParaRPr lang="es-ES" sz="2000" dirty="0" smtClean="0"/>
          </a:p>
          <a:p>
            <a:pPr algn="ctr" defTabSz="686047" eaLnBrk="1" fontAlgn="auto" hangingPunct="1">
              <a:buFont typeface="Arial" pitchFamily="34" charset="0"/>
              <a:buNone/>
              <a:defRPr/>
            </a:pPr>
            <a:r>
              <a:rPr lang="es-ES" sz="2000" dirty="0" err="1" smtClean="0"/>
              <a:t>Rue</a:t>
            </a:r>
            <a:r>
              <a:rPr lang="es-ES" sz="2000" dirty="0" smtClean="0"/>
              <a:t> de la </a:t>
            </a:r>
            <a:r>
              <a:rPr lang="es-ES" sz="2000" dirty="0" err="1" smtClean="0"/>
              <a:t>Science</a:t>
            </a:r>
            <a:r>
              <a:rPr lang="es-ES" sz="2000" dirty="0" smtClean="0"/>
              <a:t>, 14b</a:t>
            </a:r>
          </a:p>
          <a:p>
            <a:pPr algn="ctr" defTabSz="686047" eaLnBrk="1" fontAlgn="auto" hangingPunct="1">
              <a:buFont typeface="Arial" pitchFamily="34" charset="0"/>
              <a:buNone/>
              <a:defRPr/>
            </a:pPr>
            <a:r>
              <a:rPr lang="es-ES" sz="2000" dirty="0" smtClean="0"/>
              <a:t>1040 </a:t>
            </a:r>
            <a:r>
              <a:rPr lang="es-ES" sz="2000" dirty="0" err="1" smtClean="0"/>
              <a:t>Bruxelles</a:t>
            </a:r>
            <a:r>
              <a:rPr lang="es-ES" sz="2000" dirty="0" smtClean="0"/>
              <a:t> - BE</a:t>
            </a:r>
            <a:br>
              <a:rPr lang="es-ES" sz="2000" dirty="0" smtClean="0"/>
            </a:br>
            <a:endParaRPr lang="es-ES" sz="2000" dirty="0" smtClean="0"/>
          </a:p>
          <a:p>
            <a:pPr algn="ctr" defTabSz="686047" eaLnBrk="1" fontAlgn="auto" hangingPunct="1">
              <a:buFont typeface="Arial" pitchFamily="34" charset="0"/>
              <a:buNone/>
              <a:defRPr/>
            </a:pPr>
            <a:r>
              <a:rPr lang="es-ES" sz="2000" dirty="0" smtClean="0"/>
              <a:t>Tel.: +32 (0)2 808 5576</a:t>
            </a:r>
          </a:p>
          <a:p>
            <a:pPr defTabSz="686047" eaLnBrk="1" fontAlgn="auto" hangingPunct="1">
              <a:spcAft>
                <a:spcPts val="1200"/>
              </a:spcAft>
              <a:buFont typeface="Arial" pitchFamily="34" charset="0"/>
              <a:buNone/>
              <a:defRPr/>
            </a:pPr>
            <a:endParaRPr lang="en-US" sz="2400" b="1" dirty="0">
              <a:solidFill>
                <a:srgbClr val="0070C0"/>
              </a:solidFill>
            </a:endParaRPr>
          </a:p>
        </p:txBody>
      </p:sp>
      <p:sp>
        <p:nvSpPr>
          <p:cNvPr id="155652" name="Text Box 5"/>
          <p:cNvSpPr txBox="1">
            <a:spLocks noChangeArrowheads="1"/>
          </p:cNvSpPr>
          <p:nvPr/>
        </p:nvSpPr>
        <p:spPr bwMode="auto">
          <a:xfrm>
            <a:off x="5343525" y="1216025"/>
            <a:ext cx="2541588" cy="366713"/>
          </a:xfrm>
          <a:prstGeom prst="rect">
            <a:avLst/>
          </a:prstGeom>
          <a:noFill/>
          <a:ln w="9525">
            <a:noFill/>
            <a:miter lim="800000"/>
            <a:headEnd/>
            <a:tailEnd/>
          </a:ln>
        </p:spPr>
        <p:txBody>
          <a:bodyPr>
            <a:spAutoFit/>
          </a:bodyPr>
          <a:lstStyle/>
          <a:p>
            <a:endParaRPr lang="es-ES"/>
          </a:p>
        </p:txBody>
      </p:sp>
    </p:spTree>
    <p:extLst>
      <p:ext uri="{BB962C8B-B14F-4D97-AF65-F5344CB8AC3E}">
        <p14:creationId xmlns:p14="http://schemas.microsoft.com/office/powerpoint/2010/main" val="736146873"/>
      </p:ext>
    </p:extLst>
  </p:cSld>
  <p:clrMapOvr>
    <a:masterClrMapping/>
  </p:clrMapOvr>
  <p:transition spd="slow">
    <p:fad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500042"/>
            <a:ext cx="8229600" cy="5626121"/>
          </a:xfrm>
        </p:spPr>
        <p:txBody>
          <a:bodyPr>
            <a:normAutofit fontScale="62500" lnSpcReduction="20000"/>
          </a:bodyPr>
          <a:lstStyle/>
          <a:p>
            <a:pPr algn="just">
              <a:buNone/>
            </a:pPr>
            <a:r>
              <a:rPr lang="es-ES" sz="4500" b="1" dirty="0" smtClean="0">
                <a:solidFill>
                  <a:schemeClr val="accent3">
                    <a:lumMod val="50000"/>
                  </a:schemeClr>
                </a:solidFill>
              </a:rPr>
              <a:t>¿Qué es?</a:t>
            </a:r>
            <a:endParaRPr lang="es-ES" sz="4500" dirty="0" smtClean="0">
              <a:solidFill>
                <a:schemeClr val="accent3">
                  <a:lumMod val="50000"/>
                </a:schemeClr>
              </a:solidFill>
            </a:endParaRPr>
          </a:p>
          <a:p>
            <a:pPr algn="just">
              <a:buNone/>
            </a:pPr>
            <a:r>
              <a:rPr lang="es-ES" b="1" dirty="0" smtClean="0">
                <a:solidFill>
                  <a:schemeClr val="accent3">
                    <a:lumMod val="50000"/>
                  </a:schemeClr>
                </a:solidFill>
              </a:rPr>
              <a:t>	</a:t>
            </a:r>
          </a:p>
          <a:p>
            <a:pPr algn="just">
              <a:buNone/>
            </a:pPr>
            <a:r>
              <a:rPr lang="es-ES" dirty="0" smtClean="0">
                <a:solidFill>
                  <a:schemeClr val="accent3">
                    <a:lumMod val="50000"/>
                  </a:schemeClr>
                </a:solidFill>
              </a:rPr>
              <a:t>	El Programa Erasmus para Jóvenes Emprendedores es un programa de </a:t>
            </a:r>
            <a:r>
              <a:rPr lang="es-ES" b="1" dirty="0" smtClean="0">
                <a:solidFill>
                  <a:schemeClr val="accent3">
                    <a:lumMod val="50000"/>
                  </a:schemeClr>
                </a:solidFill>
              </a:rPr>
              <a:t>intercambios transnacionales</a:t>
            </a:r>
            <a:r>
              <a:rPr lang="es-ES" dirty="0" smtClean="0">
                <a:solidFill>
                  <a:schemeClr val="accent3">
                    <a:lumMod val="50000"/>
                  </a:schemeClr>
                </a:solidFill>
              </a:rPr>
              <a:t> que ofrece a emprendedores noveles y personas que desean crear una empresa la oportunidad de aprender de empresarios experimentados que dirigen pequeñas empresas en otros países de la Unión Europea. El intercambio de experiencias se produce en el marco de </a:t>
            </a:r>
            <a:r>
              <a:rPr lang="es-ES" b="1" dirty="0" smtClean="0">
                <a:solidFill>
                  <a:schemeClr val="accent3">
                    <a:lumMod val="50000"/>
                  </a:schemeClr>
                </a:solidFill>
              </a:rPr>
              <a:t>estancias con empresarios experimentados</a:t>
            </a:r>
            <a:r>
              <a:rPr lang="es-ES" dirty="0" smtClean="0">
                <a:solidFill>
                  <a:schemeClr val="accent3">
                    <a:lumMod val="50000"/>
                  </a:schemeClr>
                </a:solidFill>
              </a:rPr>
              <a:t> durante las cuales los nuevos emprendedores podrán adquirir las habilidades necesarias para dirigir una pequeña o mediana empresa. Los anfitriones se benefician de una nueva perspectiva sobre su negocio y adquieren la oportunidad de cooperar con socios extranjeros o conocer nuevos mercados. </a:t>
            </a:r>
          </a:p>
          <a:p>
            <a:pPr algn="just">
              <a:buNone/>
            </a:pPr>
            <a:endParaRPr lang="es-ES" dirty="0" smtClean="0">
              <a:solidFill>
                <a:schemeClr val="accent3">
                  <a:lumMod val="50000"/>
                </a:schemeClr>
              </a:solidFill>
            </a:endParaRPr>
          </a:p>
          <a:p>
            <a:pPr algn="just">
              <a:buNone/>
            </a:pPr>
            <a:r>
              <a:rPr lang="es-ES" dirty="0" smtClean="0">
                <a:solidFill>
                  <a:schemeClr val="accent3">
                    <a:lumMod val="50000"/>
                  </a:schemeClr>
                </a:solidFill>
              </a:rPr>
              <a:t>	La estancia está </a:t>
            </a:r>
            <a:r>
              <a:rPr lang="es-ES" b="1" dirty="0" smtClean="0">
                <a:solidFill>
                  <a:schemeClr val="accent3">
                    <a:lumMod val="50000"/>
                  </a:schemeClr>
                </a:solidFill>
              </a:rPr>
              <a:t>parcialmente</a:t>
            </a:r>
            <a:r>
              <a:rPr lang="es-ES" dirty="0" smtClean="0">
                <a:solidFill>
                  <a:schemeClr val="accent3">
                    <a:lumMod val="50000"/>
                  </a:schemeClr>
                </a:solidFill>
              </a:rPr>
              <a:t> </a:t>
            </a:r>
            <a:r>
              <a:rPr lang="es-ES" b="1" dirty="0" smtClean="0">
                <a:solidFill>
                  <a:schemeClr val="accent3">
                    <a:lumMod val="50000"/>
                  </a:schemeClr>
                </a:solidFill>
              </a:rPr>
              <a:t>subvencionada por la Unión Europea</a:t>
            </a:r>
            <a:r>
              <a:rPr lang="es-ES" dirty="0" smtClean="0">
                <a:solidFill>
                  <a:schemeClr val="accent3">
                    <a:lumMod val="50000"/>
                  </a:schemeClr>
                </a:solidFill>
              </a:rPr>
              <a:t>. Tanto si acabas de crear tu empresa como si cuentas con una larga experiencia, el programa puede ofrecer un gran valor añadido a tu negocio: entre sus posibles ventajas se encuentran el intercambio de conocimientos y experiencias o la oportunidad de establecer una red de contactos en Europa y nuevas relaciones comerciales, así como de acceder a mercados extranjeros</a:t>
            </a:r>
          </a:p>
          <a:p>
            <a:endParaRPr lang="es-E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500042"/>
            <a:ext cx="8229600" cy="5626121"/>
          </a:xfrm>
        </p:spPr>
        <p:txBody>
          <a:bodyPr>
            <a:normAutofit/>
          </a:bodyPr>
          <a:lstStyle/>
          <a:p>
            <a:pPr algn="just">
              <a:buNone/>
            </a:pPr>
            <a:r>
              <a:rPr lang="es-ES" sz="2800" b="1" dirty="0" smtClean="0">
                <a:solidFill>
                  <a:schemeClr val="accent3">
                    <a:lumMod val="50000"/>
                  </a:schemeClr>
                </a:solidFill>
              </a:rPr>
              <a:t>¿Quién puede participar?</a:t>
            </a:r>
          </a:p>
          <a:p>
            <a:pPr algn="just">
              <a:buNone/>
            </a:pPr>
            <a:endParaRPr lang="es-ES" sz="2800" dirty="0" smtClean="0">
              <a:solidFill>
                <a:schemeClr val="accent3">
                  <a:lumMod val="50000"/>
                </a:schemeClr>
              </a:solidFill>
            </a:endParaRPr>
          </a:p>
          <a:p>
            <a:pPr lvl="0" algn="just"/>
            <a:r>
              <a:rPr lang="es-ES" sz="2800" b="1" dirty="0" smtClean="0">
                <a:solidFill>
                  <a:schemeClr val="accent3">
                    <a:lumMod val="50000"/>
                  </a:schemeClr>
                </a:solidFill>
              </a:rPr>
              <a:t>Nuevos emprendedores</a:t>
            </a:r>
            <a:r>
              <a:rPr lang="es-ES" sz="2800" dirty="0" smtClean="0">
                <a:solidFill>
                  <a:schemeClr val="accent3">
                    <a:lumMod val="50000"/>
                  </a:schemeClr>
                </a:solidFill>
              </a:rPr>
              <a:t> que están planeando seriamente crear su propio negocio o que lo han hecho en los últimos tres años.</a:t>
            </a:r>
          </a:p>
          <a:p>
            <a:pPr algn="just">
              <a:buNone/>
            </a:pPr>
            <a:endParaRPr lang="es-ES" sz="2800" dirty="0" smtClean="0">
              <a:solidFill>
                <a:schemeClr val="accent3">
                  <a:lumMod val="50000"/>
                </a:schemeClr>
              </a:solidFill>
            </a:endParaRPr>
          </a:p>
          <a:p>
            <a:pPr lvl="0" algn="just"/>
            <a:r>
              <a:rPr lang="es-ES" sz="2800" b="1" dirty="0" smtClean="0">
                <a:solidFill>
                  <a:schemeClr val="accent3">
                    <a:lumMod val="50000"/>
                  </a:schemeClr>
                </a:solidFill>
              </a:rPr>
              <a:t>Empresarios</a:t>
            </a:r>
            <a:r>
              <a:rPr lang="es-ES" sz="2800" dirty="0" smtClean="0">
                <a:solidFill>
                  <a:schemeClr val="accent3">
                    <a:lumMod val="50000"/>
                  </a:schemeClr>
                </a:solidFill>
              </a:rPr>
              <a:t> experimentados que tienen en propiedad o dirigen como socios una pequeña o mediana empresa en la UE.</a:t>
            </a:r>
          </a:p>
          <a:p>
            <a:endParaRPr lang="es-E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500042"/>
            <a:ext cx="8229600" cy="5626121"/>
          </a:xfrm>
        </p:spPr>
        <p:txBody>
          <a:bodyPr>
            <a:normAutofit fontScale="55000" lnSpcReduction="20000"/>
          </a:bodyPr>
          <a:lstStyle/>
          <a:p>
            <a:pPr algn="just">
              <a:buNone/>
            </a:pPr>
            <a:r>
              <a:rPr lang="es-ES" sz="4400" b="1" dirty="0" smtClean="0">
                <a:solidFill>
                  <a:schemeClr val="accent3">
                    <a:lumMod val="50000"/>
                  </a:schemeClr>
                </a:solidFill>
              </a:rPr>
              <a:t>¿Qué ofrece el programa?</a:t>
            </a:r>
            <a:endParaRPr lang="es-ES" sz="4400" dirty="0" smtClean="0">
              <a:solidFill>
                <a:schemeClr val="accent3">
                  <a:lumMod val="50000"/>
                </a:schemeClr>
              </a:solidFill>
            </a:endParaRPr>
          </a:p>
          <a:p>
            <a:pPr algn="just">
              <a:buNone/>
            </a:pPr>
            <a:endParaRPr lang="es-ES" sz="3600" dirty="0" smtClean="0">
              <a:solidFill>
                <a:schemeClr val="accent3">
                  <a:lumMod val="50000"/>
                </a:schemeClr>
              </a:solidFill>
            </a:endParaRPr>
          </a:p>
          <a:p>
            <a:pPr algn="just">
              <a:buNone/>
            </a:pPr>
            <a:r>
              <a:rPr lang="es-ES" sz="3600" dirty="0" smtClean="0">
                <a:solidFill>
                  <a:schemeClr val="accent3">
                    <a:lumMod val="50000"/>
                  </a:schemeClr>
                </a:solidFill>
              </a:rPr>
              <a:t>	El programa ofrece a los emprendedores la posibilidad de  trabajar durante un periodo de </a:t>
            </a:r>
            <a:r>
              <a:rPr lang="es-ES" sz="3600" b="1" dirty="0" smtClean="0">
                <a:solidFill>
                  <a:schemeClr val="accent3">
                    <a:lumMod val="50000"/>
                  </a:schemeClr>
                </a:solidFill>
              </a:rPr>
              <a:t>hasta seis meses</a:t>
            </a:r>
            <a:r>
              <a:rPr lang="es-ES" sz="3600" dirty="0" smtClean="0">
                <a:solidFill>
                  <a:schemeClr val="accent3">
                    <a:lumMod val="50000"/>
                  </a:schemeClr>
                </a:solidFill>
              </a:rPr>
              <a:t> con un  empresario experimentado en la PYME de éste último en  otro país de la UE.  El emprendedor adquirirá los conocimientos de gestión  y creación de pymes necesarios de un empresario  experimentado en el país receptor sobre las siguientes áreas: </a:t>
            </a:r>
          </a:p>
          <a:p>
            <a:pPr algn="just">
              <a:buNone/>
            </a:pPr>
            <a:endParaRPr lang="es-ES" sz="3600" dirty="0" smtClean="0">
              <a:solidFill>
                <a:schemeClr val="accent3">
                  <a:lumMod val="50000"/>
                </a:schemeClr>
              </a:solidFill>
            </a:endParaRPr>
          </a:p>
          <a:p>
            <a:pPr lvl="0" algn="just"/>
            <a:r>
              <a:rPr lang="es-ES" sz="3600" dirty="0" smtClean="0">
                <a:solidFill>
                  <a:schemeClr val="accent3">
                    <a:lumMod val="50000"/>
                  </a:schemeClr>
                </a:solidFill>
              </a:rPr>
              <a:t>Factores fundamentales de éxito,</a:t>
            </a:r>
          </a:p>
          <a:p>
            <a:pPr lvl="0" algn="just"/>
            <a:r>
              <a:rPr lang="es-ES" sz="3600" dirty="0" smtClean="0">
                <a:solidFill>
                  <a:schemeClr val="accent3">
                    <a:lumMod val="50000"/>
                  </a:schemeClr>
                </a:solidFill>
              </a:rPr>
              <a:t>Eficacia de la planificación,</a:t>
            </a:r>
          </a:p>
          <a:p>
            <a:pPr lvl="0" algn="just"/>
            <a:r>
              <a:rPr lang="es-ES" sz="3600" dirty="0" smtClean="0">
                <a:solidFill>
                  <a:schemeClr val="accent3">
                    <a:lumMod val="50000"/>
                  </a:schemeClr>
                </a:solidFill>
              </a:rPr>
              <a:t>Gestión financiera y operativa,</a:t>
            </a:r>
          </a:p>
          <a:p>
            <a:pPr lvl="0" algn="just"/>
            <a:r>
              <a:rPr lang="es-ES" sz="3600" dirty="0" smtClean="0">
                <a:solidFill>
                  <a:schemeClr val="accent3">
                    <a:lumMod val="50000"/>
                  </a:schemeClr>
                </a:solidFill>
              </a:rPr>
              <a:t>Desarrollo de productos y servicios innovadores,</a:t>
            </a:r>
          </a:p>
          <a:p>
            <a:pPr lvl="0" algn="just"/>
            <a:r>
              <a:rPr lang="es-ES" sz="3600" dirty="0" smtClean="0">
                <a:solidFill>
                  <a:schemeClr val="accent3">
                    <a:lumMod val="50000"/>
                  </a:schemeClr>
                </a:solidFill>
              </a:rPr>
              <a:t>Prácticas acertadas de venta y comercialización.</a:t>
            </a:r>
          </a:p>
          <a:p>
            <a:pPr lvl="0" algn="just">
              <a:buNone/>
            </a:pPr>
            <a:endParaRPr lang="es-ES" sz="3600" dirty="0" smtClean="0">
              <a:solidFill>
                <a:schemeClr val="accent3">
                  <a:lumMod val="50000"/>
                </a:schemeClr>
              </a:solidFill>
            </a:endParaRPr>
          </a:p>
          <a:p>
            <a:pPr algn="just">
              <a:buNone/>
            </a:pPr>
            <a:r>
              <a:rPr lang="es-ES" sz="3600" dirty="0" smtClean="0">
                <a:solidFill>
                  <a:schemeClr val="accent3">
                    <a:lumMod val="50000"/>
                  </a:schemeClr>
                </a:solidFill>
              </a:rPr>
              <a:t>Los emprendedores también tendrán la oportunidad de  aprender sobre: </a:t>
            </a:r>
          </a:p>
          <a:p>
            <a:pPr lvl="0" algn="just"/>
            <a:r>
              <a:rPr lang="es-ES" sz="3600" dirty="0" smtClean="0">
                <a:solidFill>
                  <a:schemeClr val="accent3">
                    <a:lumMod val="50000"/>
                  </a:schemeClr>
                </a:solidFill>
              </a:rPr>
              <a:t>Legislación comercial europea y el mercado único europeo,</a:t>
            </a:r>
          </a:p>
          <a:p>
            <a:pPr lvl="0" algn="just"/>
            <a:r>
              <a:rPr lang="es-ES" sz="3600" dirty="0" smtClean="0">
                <a:solidFill>
                  <a:schemeClr val="accent3">
                    <a:lumMod val="50000"/>
                  </a:schemeClr>
                </a:solidFill>
              </a:rPr>
              <a:t>Normas europeas,</a:t>
            </a:r>
          </a:p>
          <a:p>
            <a:pPr lvl="0" algn="just"/>
            <a:r>
              <a:rPr lang="es-ES" sz="3600" dirty="0" smtClean="0">
                <a:solidFill>
                  <a:schemeClr val="accent3">
                    <a:lumMod val="50000"/>
                  </a:schemeClr>
                </a:solidFill>
              </a:rPr>
              <a:t>Apoyo europeo a las PYME.</a:t>
            </a:r>
          </a:p>
          <a:p>
            <a:endParaRPr lang="es-E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500042"/>
            <a:ext cx="8229600" cy="5626121"/>
          </a:xfrm>
        </p:spPr>
        <p:txBody>
          <a:bodyPr>
            <a:normAutofit fontScale="70000" lnSpcReduction="20000"/>
          </a:bodyPr>
          <a:lstStyle/>
          <a:p>
            <a:pPr>
              <a:buNone/>
            </a:pPr>
            <a:r>
              <a:rPr lang="es-ES" sz="3600" b="1" dirty="0" smtClean="0">
                <a:solidFill>
                  <a:schemeClr val="accent3">
                    <a:lumMod val="50000"/>
                  </a:schemeClr>
                </a:solidFill>
              </a:rPr>
              <a:t>Nuevos emprendedores</a:t>
            </a:r>
            <a:endParaRPr lang="es-ES" sz="3600" dirty="0" smtClean="0">
              <a:solidFill>
                <a:schemeClr val="accent3">
                  <a:lumMod val="50000"/>
                </a:schemeClr>
              </a:solidFill>
            </a:endParaRPr>
          </a:p>
          <a:p>
            <a:pPr>
              <a:buNone/>
            </a:pPr>
            <a:endParaRPr lang="es-ES" sz="3600" dirty="0" smtClean="0">
              <a:solidFill>
                <a:schemeClr val="accent3">
                  <a:lumMod val="50000"/>
                </a:schemeClr>
              </a:solidFill>
            </a:endParaRPr>
          </a:p>
          <a:p>
            <a:pPr algn="just">
              <a:buNone/>
            </a:pPr>
            <a:r>
              <a:rPr lang="es-ES" b="1" dirty="0" smtClean="0">
                <a:solidFill>
                  <a:schemeClr val="accent3">
                    <a:lumMod val="50000"/>
                  </a:schemeClr>
                </a:solidFill>
              </a:rPr>
              <a:t>Requisitos:</a:t>
            </a:r>
          </a:p>
          <a:p>
            <a:pPr algn="just">
              <a:buNone/>
            </a:pPr>
            <a:endParaRPr lang="es-ES" dirty="0" smtClean="0">
              <a:solidFill>
                <a:schemeClr val="accent3">
                  <a:lumMod val="50000"/>
                </a:schemeClr>
              </a:solidFill>
            </a:endParaRPr>
          </a:p>
          <a:p>
            <a:pPr lvl="0" algn="just"/>
            <a:r>
              <a:rPr lang="es-ES" dirty="0" smtClean="0">
                <a:solidFill>
                  <a:schemeClr val="accent3">
                    <a:lumMod val="50000"/>
                  </a:schemeClr>
                </a:solidFill>
              </a:rPr>
              <a:t>Has de planear firmemente comenzar un negocio sobre un plan de negocios viable</a:t>
            </a:r>
          </a:p>
          <a:p>
            <a:pPr lvl="0" algn="just"/>
            <a:r>
              <a:rPr lang="es-ES" dirty="0" smtClean="0">
                <a:solidFill>
                  <a:schemeClr val="accent3">
                    <a:lumMod val="50000"/>
                  </a:schemeClr>
                </a:solidFill>
              </a:rPr>
              <a:t>Haber iniciado tu negocio en los últimos 3 años</a:t>
            </a:r>
          </a:p>
          <a:p>
            <a:pPr lvl="0" algn="just"/>
            <a:r>
              <a:rPr lang="es-ES" dirty="0" smtClean="0">
                <a:solidFill>
                  <a:schemeClr val="accent3">
                    <a:lumMod val="50000"/>
                  </a:schemeClr>
                </a:solidFill>
              </a:rPr>
              <a:t>No importa el sector y no hay límite de edad</a:t>
            </a:r>
          </a:p>
          <a:p>
            <a:pPr lvl="0" algn="just"/>
            <a:r>
              <a:rPr lang="es-ES" dirty="0" smtClean="0">
                <a:solidFill>
                  <a:schemeClr val="accent3">
                    <a:lumMod val="50000"/>
                  </a:schemeClr>
                </a:solidFill>
              </a:rPr>
              <a:t>Has de ser residente permanente en uno de los países de la UE</a:t>
            </a:r>
          </a:p>
          <a:p>
            <a:pPr lvl="0" algn="just"/>
            <a:r>
              <a:rPr lang="es-ES" dirty="0" smtClean="0">
                <a:solidFill>
                  <a:schemeClr val="accent3">
                    <a:lumMod val="50000"/>
                  </a:schemeClr>
                </a:solidFill>
              </a:rPr>
              <a:t>Contar con un proyecto concreto o idea de negocio, reflejado en un plan de negocios.</a:t>
            </a:r>
          </a:p>
          <a:p>
            <a:pPr lvl="0" algn="just"/>
            <a:r>
              <a:rPr lang="es-ES" dirty="0" smtClean="0">
                <a:solidFill>
                  <a:schemeClr val="accent3">
                    <a:lumMod val="50000"/>
                  </a:schemeClr>
                </a:solidFill>
              </a:rPr>
              <a:t>Estar ampliamente motivado y comprometido para colaborar durante su estancia con un empresario experimentado de otro país de la UE, estar preparados para contribuir al desarrollo de los negocios del empresario anfitrión.</a:t>
            </a:r>
          </a:p>
          <a:p>
            <a:pPr lvl="0" algn="just"/>
            <a:r>
              <a:rPr lang="es-ES" dirty="0" smtClean="0">
                <a:solidFill>
                  <a:schemeClr val="accent3">
                    <a:lumMod val="50000"/>
                  </a:schemeClr>
                </a:solidFill>
              </a:rPr>
              <a:t>Estar preparado para complementar los fondos del programa para cubrir los gastos de su estancia en el extranjero.</a:t>
            </a:r>
          </a:p>
          <a:p>
            <a:endParaRPr lang="es-E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500042"/>
            <a:ext cx="8229600" cy="5626121"/>
          </a:xfrm>
        </p:spPr>
        <p:txBody>
          <a:bodyPr>
            <a:normAutofit fontScale="70000" lnSpcReduction="20000"/>
          </a:bodyPr>
          <a:lstStyle/>
          <a:p>
            <a:pPr>
              <a:buNone/>
            </a:pPr>
            <a:r>
              <a:rPr lang="es-ES" sz="3600" b="1" dirty="0" smtClean="0">
                <a:solidFill>
                  <a:schemeClr val="accent3">
                    <a:lumMod val="50000"/>
                  </a:schemeClr>
                </a:solidFill>
              </a:rPr>
              <a:t>Nuevos emprendedores</a:t>
            </a:r>
            <a:endParaRPr lang="es-ES" sz="3600" dirty="0" smtClean="0">
              <a:solidFill>
                <a:schemeClr val="accent3">
                  <a:lumMod val="50000"/>
                </a:schemeClr>
              </a:solidFill>
            </a:endParaRPr>
          </a:p>
          <a:p>
            <a:pPr>
              <a:buNone/>
            </a:pPr>
            <a:endParaRPr lang="es-ES" sz="3600" dirty="0" smtClean="0">
              <a:solidFill>
                <a:schemeClr val="accent3">
                  <a:lumMod val="50000"/>
                </a:schemeClr>
              </a:solidFill>
            </a:endParaRPr>
          </a:p>
          <a:p>
            <a:pPr algn="just">
              <a:buNone/>
            </a:pPr>
            <a:r>
              <a:rPr lang="es-ES" b="1" dirty="0" smtClean="0">
                <a:solidFill>
                  <a:schemeClr val="accent3">
                    <a:lumMod val="50000"/>
                  </a:schemeClr>
                </a:solidFill>
              </a:rPr>
              <a:t>Beneficios:</a:t>
            </a:r>
          </a:p>
          <a:p>
            <a:pPr algn="just">
              <a:buNone/>
            </a:pPr>
            <a:endParaRPr lang="es-ES" dirty="0" smtClean="0">
              <a:solidFill>
                <a:schemeClr val="accent3">
                  <a:lumMod val="50000"/>
                </a:schemeClr>
              </a:solidFill>
            </a:endParaRPr>
          </a:p>
          <a:p>
            <a:pPr lvl="0" algn="just"/>
            <a:r>
              <a:rPr lang="es-ES" dirty="0" smtClean="0">
                <a:solidFill>
                  <a:schemeClr val="accent3">
                    <a:lumMod val="50000"/>
                  </a:schemeClr>
                </a:solidFill>
              </a:rPr>
              <a:t>Construcción de la autoconfianza y habilidades: conocimiento especifico del sector o conocimientos, habilidades técnicas y de gestión.</a:t>
            </a:r>
          </a:p>
          <a:p>
            <a:pPr lvl="0" algn="just"/>
            <a:r>
              <a:rPr lang="es-ES" dirty="0" smtClean="0">
                <a:solidFill>
                  <a:schemeClr val="accent3">
                    <a:lumMod val="50000"/>
                  </a:schemeClr>
                </a:solidFill>
              </a:rPr>
              <a:t>Oportunidades de colaboración con otros emprendedores y desarrollo de las actividades transfronterizas de cooperación</a:t>
            </a:r>
          </a:p>
          <a:p>
            <a:pPr lvl="0" algn="just"/>
            <a:r>
              <a:rPr lang="es-ES" dirty="0" err="1" smtClean="0">
                <a:solidFill>
                  <a:schemeClr val="accent3">
                    <a:lumMod val="50000"/>
                  </a:schemeClr>
                </a:solidFill>
              </a:rPr>
              <a:t>Networking</a:t>
            </a:r>
            <a:r>
              <a:rPr lang="es-ES" dirty="0" smtClean="0">
                <a:solidFill>
                  <a:schemeClr val="accent3">
                    <a:lumMod val="50000"/>
                  </a:schemeClr>
                </a:solidFill>
              </a:rPr>
              <a:t> y la construcción de relaciones sociales sólidas y beneficiosas, que puedan ser útiles para la consulta mutua, referencias comerciales, así como para la búsqueda de socios de negocios en el extranjero.</a:t>
            </a:r>
          </a:p>
          <a:p>
            <a:pPr lvl="0" algn="just"/>
            <a:r>
              <a:rPr lang="es-ES" dirty="0" smtClean="0">
                <a:solidFill>
                  <a:schemeClr val="accent3">
                    <a:lumMod val="50000"/>
                  </a:schemeClr>
                </a:solidFill>
              </a:rPr>
              <a:t>Empresas en diferentes contextos culturales y organizaciones, y como funcionar en otro país de la UE.</a:t>
            </a:r>
          </a:p>
          <a:p>
            <a:pPr lvl="0" algn="just"/>
            <a:r>
              <a:rPr lang="es-ES" dirty="0" smtClean="0">
                <a:solidFill>
                  <a:schemeClr val="accent3">
                    <a:lumMod val="50000"/>
                  </a:schemeClr>
                </a:solidFill>
              </a:rPr>
              <a:t>Mejora de las competencias lingüísticas.</a:t>
            </a:r>
          </a:p>
          <a:p>
            <a:pPr lvl="0" algn="just"/>
            <a:endParaRPr lang="es-ES" dirty="0" smtClean="0">
              <a:solidFill>
                <a:schemeClr val="accent3">
                  <a:lumMod val="50000"/>
                </a:schemeClr>
              </a:solidFill>
            </a:endParaRPr>
          </a:p>
          <a:p>
            <a:endParaRPr lang="es-E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500042"/>
            <a:ext cx="8229600" cy="5626121"/>
          </a:xfrm>
        </p:spPr>
        <p:txBody>
          <a:bodyPr>
            <a:normAutofit/>
          </a:bodyPr>
          <a:lstStyle/>
          <a:p>
            <a:pPr algn="just">
              <a:buNone/>
            </a:pPr>
            <a:r>
              <a:rPr lang="es-ES" sz="2400" b="1" dirty="0" smtClean="0">
                <a:solidFill>
                  <a:schemeClr val="accent3">
                    <a:lumMod val="50000"/>
                  </a:schemeClr>
                </a:solidFill>
              </a:rPr>
              <a:t>Empresarios de acogida</a:t>
            </a:r>
            <a:endParaRPr lang="es-ES" sz="2400" dirty="0" smtClean="0">
              <a:solidFill>
                <a:schemeClr val="accent3">
                  <a:lumMod val="50000"/>
                </a:schemeClr>
              </a:solidFill>
            </a:endParaRPr>
          </a:p>
          <a:p>
            <a:pPr algn="just">
              <a:buNone/>
            </a:pPr>
            <a:endParaRPr lang="es-ES" dirty="0" smtClean="0">
              <a:solidFill>
                <a:schemeClr val="accent3">
                  <a:lumMod val="50000"/>
                </a:schemeClr>
              </a:solidFill>
            </a:endParaRPr>
          </a:p>
          <a:p>
            <a:pPr algn="just">
              <a:buNone/>
            </a:pPr>
            <a:r>
              <a:rPr lang="es-ES" sz="2000" b="1" dirty="0" smtClean="0">
                <a:solidFill>
                  <a:schemeClr val="accent3">
                    <a:lumMod val="50000"/>
                  </a:schemeClr>
                </a:solidFill>
              </a:rPr>
              <a:t>Requisitos:</a:t>
            </a:r>
          </a:p>
          <a:p>
            <a:pPr algn="just">
              <a:buNone/>
            </a:pPr>
            <a:endParaRPr lang="es-ES" sz="2000" dirty="0" smtClean="0">
              <a:solidFill>
                <a:schemeClr val="accent3">
                  <a:lumMod val="50000"/>
                </a:schemeClr>
              </a:solidFill>
            </a:endParaRPr>
          </a:p>
          <a:p>
            <a:pPr lvl="0" algn="just"/>
            <a:r>
              <a:rPr lang="es-ES" sz="2000" dirty="0" smtClean="0">
                <a:solidFill>
                  <a:schemeClr val="accent3">
                    <a:lumMod val="50000"/>
                  </a:schemeClr>
                </a:solidFill>
              </a:rPr>
              <a:t>Has de ser residente permanente en uno de los países de la UE.</a:t>
            </a:r>
          </a:p>
          <a:p>
            <a:pPr lvl="0" algn="just"/>
            <a:r>
              <a:rPr lang="es-ES" sz="2000" dirty="0" smtClean="0">
                <a:solidFill>
                  <a:schemeClr val="accent3">
                    <a:lumMod val="50000"/>
                  </a:schemeClr>
                </a:solidFill>
              </a:rPr>
              <a:t>Has de ser propietario-gerente de una PYME o una persona directamente involucrada en el espíritu empresarial en la PYME a nivel directivo.</a:t>
            </a:r>
          </a:p>
          <a:p>
            <a:pPr lvl="0" algn="just"/>
            <a:r>
              <a:rPr lang="es-ES" sz="2000" dirty="0" smtClean="0">
                <a:solidFill>
                  <a:schemeClr val="accent3">
                    <a:lumMod val="50000"/>
                  </a:schemeClr>
                </a:solidFill>
              </a:rPr>
              <a:t>Haber llevado a cabo una empresa durante varios años</a:t>
            </a:r>
          </a:p>
          <a:p>
            <a:pPr lvl="0" algn="just"/>
            <a:r>
              <a:rPr lang="es-ES" sz="2000" dirty="0" smtClean="0">
                <a:solidFill>
                  <a:schemeClr val="accent3">
                    <a:lumMod val="50000"/>
                  </a:schemeClr>
                </a:solidFill>
              </a:rPr>
              <a:t>Estar dispuesto a compartir sus conocimientos y experiencia como mentor.</a:t>
            </a:r>
          </a:p>
          <a:p>
            <a:endParaRPr lang="es-E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500042"/>
            <a:ext cx="8229600" cy="5626121"/>
          </a:xfrm>
        </p:spPr>
        <p:txBody>
          <a:bodyPr>
            <a:normAutofit fontScale="85000" lnSpcReduction="20000"/>
          </a:bodyPr>
          <a:lstStyle/>
          <a:p>
            <a:pPr algn="just">
              <a:buNone/>
            </a:pPr>
            <a:r>
              <a:rPr lang="es-ES" sz="2800" b="1" dirty="0" smtClean="0">
                <a:solidFill>
                  <a:schemeClr val="accent3">
                    <a:lumMod val="50000"/>
                  </a:schemeClr>
                </a:solidFill>
              </a:rPr>
              <a:t>Empresarios de acogida</a:t>
            </a:r>
            <a:endParaRPr lang="es-ES" sz="2800" dirty="0" smtClean="0">
              <a:solidFill>
                <a:schemeClr val="accent3">
                  <a:lumMod val="50000"/>
                </a:schemeClr>
              </a:solidFill>
            </a:endParaRPr>
          </a:p>
          <a:p>
            <a:pPr algn="just">
              <a:buNone/>
            </a:pPr>
            <a:endParaRPr lang="es-ES" sz="3600" dirty="0" smtClean="0">
              <a:solidFill>
                <a:schemeClr val="accent3">
                  <a:lumMod val="50000"/>
                </a:schemeClr>
              </a:solidFill>
            </a:endParaRPr>
          </a:p>
          <a:p>
            <a:pPr algn="just">
              <a:buNone/>
            </a:pPr>
            <a:r>
              <a:rPr lang="es-ES" sz="2400" b="1" dirty="0" smtClean="0">
                <a:solidFill>
                  <a:schemeClr val="accent3">
                    <a:lumMod val="50000"/>
                  </a:schemeClr>
                </a:solidFill>
              </a:rPr>
              <a:t>Beneficios:</a:t>
            </a:r>
          </a:p>
          <a:p>
            <a:pPr algn="just">
              <a:buNone/>
            </a:pPr>
            <a:endParaRPr lang="es-ES" sz="2400" dirty="0" smtClean="0">
              <a:solidFill>
                <a:schemeClr val="accent3">
                  <a:lumMod val="50000"/>
                </a:schemeClr>
              </a:solidFill>
            </a:endParaRPr>
          </a:p>
          <a:p>
            <a:pPr lvl="0" algn="just"/>
            <a:r>
              <a:rPr lang="es-ES" sz="2400" dirty="0" smtClean="0">
                <a:solidFill>
                  <a:schemeClr val="accent3">
                    <a:lumMod val="50000"/>
                  </a:schemeClr>
                </a:solidFill>
              </a:rPr>
              <a:t>Trabajar  con un nuevo empresario enérgico y motivado que puede contribuir con vistas innovadoras, nuevas habilidades y conocimientos.</a:t>
            </a:r>
          </a:p>
          <a:p>
            <a:pPr lvl="0" algn="just"/>
            <a:r>
              <a:rPr lang="es-ES" sz="2400" dirty="0" smtClean="0">
                <a:solidFill>
                  <a:schemeClr val="accent3">
                    <a:lumMod val="50000"/>
                  </a:schemeClr>
                </a:solidFill>
              </a:rPr>
              <a:t>Beneficiarse de una “mirada fresca” en su negocio, y el conocimiento especializado que el nuevo empresario pueda tener y que no dominas.</a:t>
            </a:r>
          </a:p>
          <a:p>
            <a:pPr lvl="0" algn="just"/>
            <a:r>
              <a:rPr lang="es-ES" sz="2400" dirty="0" smtClean="0">
                <a:solidFill>
                  <a:schemeClr val="accent3">
                    <a:lumMod val="50000"/>
                  </a:schemeClr>
                </a:solidFill>
              </a:rPr>
              <a:t>Aprender sobre los mercados extranjeros, ampliar oportunidades de negocio y participar en las actividades transfronterizas.</a:t>
            </a:r>
          </a:p>
          <a:p>
            <a:pPr lvl="0" algn="just"/>
            <a:r>
              <a:rPr lang="es-ES" sz="2400" dirty="0" smtClean="0">
                <a:solidFill>
                  <a:schemeClr val="accent3">
                    <a:lumMod val="50000"/>
                  </a:schemeClr>
                </a:solidFill>
              </a:rPr>
              <a:t>Interactuar con empresarios de otros países de la UE y obtener oportunidad de colaborar con ellos</a:t>
            </a:r>
          </a:p>
          <a:p>
            <a:pPr lvl="0" algn="just"/>
            <a:r>
              <a:rPr lang="es-ES" sz="2400" dirty="0" smtClean="0">
                <a:solidFill>
                  <a:schemeClr val="accent3">
                    <a:lumMod val="50000"/>
                  </a:schemeClr>
                </a:solidFill>
              </a:rPr>
              <a:t>Construir relaciones sólidas para la consulta mutua, referencias comerciales, y búsqueda de socios en el extranjero.</a:t>
            </a:r>
          </a:p>
          <a:p>
            <a:pPr lvl="0" algn="just"/>
            <a:r>
              <a:rPr lang="es-ES" sz="2400" dirty="0" smtClean="0">
                <a:solidFill>
                  <a:schemeClr val="accent3">
                    <a:lumMod val="50000"/>
                  </a:schemeClr>
                </a:solidFill>
              </a:rPr>
              <a:t>Mejora de habilidades idiomáticas</a:t>
            </a:r>
          </a:p>
          <a:p>
            <a:pPr lvl="0" algn="just"/>
            <a:r>
              <a:rPr lang="es-ES" sz="2400" dirty="0" smtClean="0">
                <a:solidFill>
                  <a:schemeClr val="accent3">
                    <a:lumMod val="50000"/>
                  </a:schemeClr>
                </a:solidFill>
              </a:rPr>
              <a:t>La mayoría de los empresarios que ya han participado, han disfrutado tanto de la experiencia que han vuelto a ser empresarios anfitriones en seguidas ocasiones.</a:t>
            </a:r>
          </a:p>
          <a:p>
            <a:endParaRPr lang="es-E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500042"/>
            <a:ext cx="8229600" cy="5626121"/>
          </a:xfrm>
        </p:spPr>
        <p:txBody>
          <a:bodyPr>
            <a:normAutofit/>
          </a:bodyPr>
          <a:lstStyle/>
          <a:p>
            <a:pPr algn="just">
              <a:buNone/>
            </a:pPr>
            <a:r>
              <a:rPr lang="es-ES" sz="2400" b="1" dirty="0" smtClean="0">
                <a:solidFill>
                  <a:schemeClr val="accent3">
                    <a:lumMod val="50000"/>
                  </a:schemeClr>
                </a:solidFill>
              </a:rPr>
              <a:t>¿Cómo participar?</a:t>
            </a:r>
            <a:endParaRPr lang="es-ES" sz="2400" dirty="0" smtClean="0">
              <a:solidFill>
                <a:schemeClr val="accent3">
                  <a:lumMod val="50000"/>
                </a:schemeClr>
              </a:solidFill>
            </a:endParaRPr>
          </a:p>
          <a:p>
            <a:pPr algn="just">
              <a:buNone/>
            </a:pPr>
            <a:endParaRPr lang="es-ES" sz="2400" dirty="0" smtClean="0">
              <a:solidFill>
                <a:schemeClr val="accent3">
                  <a:lumMod val="50000"/>
                </a:schemeClr>
              </a:solidFill>
            </a:endParaRPr>
          </a:p>
          <a:p>
            <a:pPr algn="just">
              <a:buNone/>
            </a:pPr>
            <a:endParaRPr lang="es-ES" sz="2400" dirty="0" smtClean="0">
              <a:solidFill>
                <a:schemeClr val="accent3">
                  <a:lumMod val="50000"/>
                </a:schemeClr>
              </a:solidFill>
            </a:endParaRPr>
          </a:p>
          <a:p>
            <a:pPr algn="just">
              <a:buNone/>
            </a:pPr>
            <a:r>
              <a:rPr lang="es-ES" sz="2400" dirty="0" smtClean="0">
                <a:solidFill>
                  <a:schemeClr val="accent3">
                    <a:lumMod val="50000"/>
                  </a:schemeClr>
                </a:solidFill>
              </a:rPr>
              <a:t>Tanto los emprendedores como los empresarios que ya tienen experiencia pueden registrarse en el siguiente sitio web: 		</a:t>
            </a:r>
            <a:r>
              <a:rPr lang="es-ES" sz="2400" u="sng" dirty="0" smtClean="0">
                <a:solidFill>
                  <a:schemeClr val="accent3">
                    <a:lumMod val="50000"/>
                  </a:schemeClr>
                </a:solidFill>
              </a:rPr>
              <a:t>www.erasmus-entrepreneurs.eu</a:t>
            </a:r>
            <a:endParaRPr lang="es-ES" sz="2400" dirty="0" smtClean="0">
              <a:solidFill>
                <a:schemeClr val="accent3">
                  <a:lumMod val="50000"/>
                </a:schemeClr>
              </a:solidFill>
            </a:endParaRPr>
          </a:p>
          <a:p>
            <a:pPr>
              <a:buNone/>
            </a:pPr>
            <a:endParaRPr lang="es-ES" dirty="0"/>
          </a:p>
        </p:txBody>
      </p:sp>
    </p:spTree>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473</TotalTime>
  <Words>984</Words>
  <Application>Microsoft Office PowerPoint</Application>
  <PresentationFormat>Presentación en pantalla (4:3)</PresentationFormat>
  <Paragraphs>150</Paragraphs>
  <Slides>18</Slides>
  <Notes>1</Notes>
  <HiddenSlides>0</HiddenSlides>
  <MMClips>0</MMClips>
  <ScaleCrop>false</ScaleCrop>
  <HeadingPairs>
    <vt:vector size="6" baseType="variant">
      <vt:variant>
        <vt:lpstr>Fuentes usadas</vt:lpstr>
      </vt:variant>
      <vt:variant>
        <vt:i4>7</vt:i4>
      </vt:variant>
      <vt:variant>
        <vt:lpstr>Tema</vt:lpstr>
      </vt:variant>
      <vt:variant>
        <vt:i4>1</vt:i4>
      </vt:variant>
      <vt:variant>
        <vt:lpstr>Títulos de diapositiva</vt:lpstr>
      </vt:variant>
      <vt:variant>
        <vt:i4>18</vt:i4>
      </vt:variant>
    </vt:vector>
  </HeadingPairs>
  <TitlesOfParts>
    <vt:vector size="26" baseType="lpstr">
      <vt:lpstr>AlteHaasGrotesk</vt:lpstr>
      <vt:lpstr>Arial</vt:lpstr>
      <vt:lpstr>Calibri</vt:lpstr>
      <vt:lpstr>Segoe UI</vt:lpstr>
      <vt:lpstr>Segoe UI Light</vt:lpstr>
      <vt:lpstr>Times New Roman</vt:lpstr>
      <vt:lpstr>Wingdings</vt:lpstr>
      <vt:lpstr>Tema de Office</vt:lpstr>
      <vt:lpstr>EL PROGRAMA ‘ERASMUS PARA JÓVENES EMPRENDEDORES’</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Otros programas de movilidad</vt:lpstr>
      <vt:lpstr>Presentación de PowerPoint</vt:lpstr>
      <vt:lpstr>La Dipu te Eurobeca: Becas en Bruselas</vt:lpstr>
      <vt:lpstr>La Dipu te Eurobeca: Becas en Bruselas</vt:lpstr>
      <vt:lpstr>Participantes de la Dipu te Eurobeca</vt:lpstr>
      <vt:lpstr>Términos y Condiciones</vt:lpstr>
      <vt:lpstr>La Dipu te Eurobeca: Becas en Bruselas</vt:lpstr>
      <vt:lpstr>Presentación de PowerPoint</vt:lpstr>
      <vt:lpstr> Detalles de Contacto</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Diapositiva 1</dc:title>
  <dc:creator>Alberto Navarro</dc:creator>
  <cp:lastModifiedBy>Ateneo AMV. Mercantil de Valencia</cp:lastModifiedBy>
  <cp:revision>25</cp:revision>
  <dcterms:created xsi:type="dcterms:W3CDTF">2013-09-24T13:19:15Z</dcterms:created>
  <dcterms:modified xsi:type="dcterms:W3CDTF">2014-11-17T18:07:47Z</dcterms:modified>
</cp:coreProperties>
</file>