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8" r:id="rId3"/>
    <p:sldId id="261" r:id="rId4"/>
    <p:sldId id="273" r:id="rId5"/>
    <p:sldId id="264" r:id="rId6"/>
    <p:sldId id="265" r:id="rId7"/>
    <p:sldId id="272" r:id="rId8"/>
    <p:sldId id="263" r:id="rId9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46" autoAdjust="0"/>
    <p:restoredTop sz="94660"/>
  </p:normalViewPr>
  <p:slideViewPr>
    <p:cSldViewPr snapToGrid="0">
      <p:cViewPr varScale="1">
        <p:scale>
          <a:sx n="50" d="100"/>
          <a:sy n="50" d="100"/>
        </p:scale>
        <p:origin x="444" y="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4E189-6EDB-47F6-9F2F-A0875AE8D7F4}" type="datetimeFigureOut">
              <a:rPr lang="en-US"/>
              <a:pPr>
                <a:defRPr/>
              </a:pPr>
              <a:t>11/17/2014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89C470-17B5-41E1-95D5-E2E19346809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6B3AF-A7AE-414B-B9F7-D44C2C31848C}" type="datetimeFigureOut">
              <a:rPr lang="en-US"/>
              <a:pPr>
                <a:defRPr/>
              </a:pPr>
              <a:t>11/17/2014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BD98D8-662F-4018-8F63-59F97A636A7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9E44E-6BA7-4F4F-BA68-EAEE3713DC00}" type="datetimeFigureOut">
              <a:rPr lang="en-US"/>
              <a:pPr>
                <a:defRPr/>
              </a:pPr>
              <a:t>11/17/2014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3694BC-5D32-4440-8C05-877C7114E3B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078FE-4A03-42F7-A551-C58901F2B17C}" type="datetimeFigureOut">
              <a:rPr lang="en-US"/>
              <a:pPr>
                <a:defRPr/>
              </a:pPr>
              <a:t>11/17/2014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FDCC0-20AF-4F1A-A847-F7E9421A639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5AA3DD-3B24-4EF6-8CDA-706DF05AA7D6}" type="datetimeFigureOut">
              <a:rPr lang="en-US"/>
              <a:pPr>
                <a:defRPr/>
              </a:pPr>
              <a:t>11/17/2014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0C79A2-F4EF-49F3-942A-4B4309EF245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4176C-0F03-4529-8A6F-12C715D1F1B4}" type="datetimeFigureOut">
              <a:rPr lang="en-US"/>
              <a:pPr>
                <a:defRPr/>
              </a:pPr>
              <a:t>11/17/2014</a:t>
            </a:fld>
            <a:endParaRPr lang="en-US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681DAE-DA70-4E7B-8EFC-A4C98626BEA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2261A-C007-415F-8DC4-ED9A78D7E76B}" type="datetimeFigureOut">
              <a:rPr lang="en-US"/>
              <a:pPr>
                <a:defRPr/>
              </a:pPr>
              <a:t>11/17/2014</a:t>
            </a:fld>
            <a:endParaRPr lang="en-US"/>
          </a:p>
        </p:txBody>
      </p:sp>
      <p:sp>
        <p:nvSpPr>
          <p:cNvPr id="8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76100C-95F1-428F-BEAF-73BDFE562FA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02C4D-99B9-4B8E-B27F-28757D80C981}" type="datetimeFigureOut">
              <a:rPr lang="en-US"/>
              <a:pPr>
                <a:defRPr/>
              </a:pPr>
              <a:t>11/17/2014</a:t>
            </a:fld>
            <a:endParaRPr lang="en-US"/>
          </a:p>
        </p:txBody>
      </p:sp>
      <p:sp>
        <p:nvSpPr>
          <p:cNvPr id="4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2DADB-5D2C-4BFA-A0BF-EA78E327C23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0CD28-8B09-48CD-B7D4-1F8E9B322D39}" type="datetimeFigureOut">
              <a:rPr lang="en-US"/>
              <a:pPr>
                <a:defRPr/>
              </a:pPr>
              <a:t>11/17/2014</a:t>
            </a:fld>
            <a:endParaRPr lang="en-US"/>
          </a:p>
        </p:txBody>
      </p:sp>
      <p:sp>
        <p:nvSpPr>
          <p:cNvPr id="3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ECCA5E-AEAE-403A-8C1F-077AB536014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580957-8681-4C1E-BD8A-10651ACC9688}" type="datetimeFigureOut">
              <a:rPr lang="en-US"/>
              <a:pPr>
                <a:defRPr/>
              </a:pPr>
              <a:t>11/17/2014</a:t>
            </a:fld>
            <a:endParaRPr lang="en-US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86795-7AEF-4996-A1D4-62AF748DB4A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6519D0-D468-474C-82B5-FF44D34FA578}" type="datetimeFigureOut">
              <a:rPr lang="en-US"/>
              <a:pPr>
                <a:defRPr/>
              </a:pPr>
              <a:t>11/17/2014</a:t>
            </a:fld>
            <a:endParaRPr lang="en-US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22EF85-2D83-41EB-8705-6E5505B3840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n-US" smtClean="0"/>
          </a:p>
        </p:txBody>
      </p:sp>
      <p:sp>
        <p:nvSpPr>
          <p:cNvPr id="1027" name="Marcador de texto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3F822EE-A223-4261-A66B-859DAE546BC4}" type="datetimeFigureOut">
              <a:rPr lang="en-US"/>
              <a:pPr>
                <a:defRPr/>
              </a:pPr>
              <a:t>11/17/2014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63AB783-8563-4A33-95D3-AA905A739C9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t.fehling@banterra.e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s-ES_tradnl" smtClean="0"/>
          </a:p>
        </p:txBody>
      </p:sp>
      <p:sp>
        <p:nvSpPr>
          <p:cNvPr id="13314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s-ES_tradnl" smtClean="0"/>
          </a:p>
        </p:txBody>
      </p:sp>
      <p:pic>
        <p:nvPicPr>
          <p:cNvPr id="13315" name="Picture 3" descr="powerpoint-de-cine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Rectangle 1"/>
          <p:cNvSpPr>
            <a:spLocks noChangeArrowheads="1"/>
          </p:cNvSpPr>
          <p:nvPr/>
        </p:nvSpPr>
        <p:spPr bwMode="auto">
          <a:xfrm>
            <a:off x="3446463" y="2487613"/>
            <a:ext cx="5297487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tabLst>
                <a:tab pos="2700338" algn="ctr"/>
                <a:tab pos="5400675" algn="r"/>
              </a:tabLst>
            </a:pPr>
            <a:r>
              <a:rPr lang="es-ES_tradnl" sz="32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Financiación UE para PYME</a:t>
            </a:r>
          </a:p>
          <a:p>
            <a:pPr algn="ctr">
              <a:tabLst>
                <a:tab pos="2700338" algn="ctr"/>
                <a:tab pos="5400675" algn="r"/>
              </a:tabLst>
            </a:pPr>
            <a:r>
              <a:rPr lang="es-ES_tradnl" sz="32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El Instrumento PYME</a:t>
            </a:r>
          </a:p>
          <a:p>
            <a:pPr algn="ctr">
              <a:tabLst>
                <a:tab pos="2700338" algn="ctr"/>
                <a:tab pos="5400675" algn="r"/>
              </a:tabLst>
            </a:pPr>
            <a:endParaRPr lang="es-ES_tradnl" sz="20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317" name="TextBox 8"/>
          <p:cNvSpPr txBox="1">
            <a:spLocks noChangeArrowheads="1"/>
          </p:cNvSpPr>
          <p:nvPr/>
        </p:nvSpPr>
        <p:spPr bwMode="auto">
          <a:xfrm>
            <a:off x="657225" y="5316538"/>
            <a:ext cx="5888038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>
                <a:latin typeface="Times New Roman" pitchFamily="18" charset="0"/>
                <a:cs typeface="Times New Roman" pitchFamily="18" charset="0"/>
              </a:rPr>
              <a:t>Tara Catherine Fehling Fraser</a:t>
            </a:r>
          </a:p>
          <a:p>
            <a:r>
              <a:rPr lang="es-ES_tradnl">
                <a:latin typeface="Times New Roman" pitchFamily="18" charset="0"/>
                <a:cs typeface="Times New Roman" pitchFamily="18" charset="0"/>
              </a:rPr>
              <a:t>Gestora de proyectos</a:t>
            </a:r>
          </a:p>
          <a:p>
            <a:r>
              <a:rPr lang="es-ES_tradnl">
                <a:latin typeface="Times New Roman" pitchFamily="18" charset="0"/>
                <a:cs typeface="Times New Roman" pitchFamily="18" charset="0"/>
              </a:rPr>
              <a:t>Fundación Banco de Tierras de la Comunitat Valenciana</a:t>
            </a:r>
          </a:p>
          <a:p>
            <a:r>
              <a:rPr lang="es-ES_tradnl">
                <a:latin typeface="Times New Roman" pitchFamily="18" charset="0"/>
                <a:cs typeface="Times New Roman" pitchFamily="18" charset="0"/>
                <a:hlinkClick r:id="rId3"/>
              </a:rPr>
              <a:t>t.fehling@banterra.eu</a:t>
            </a:r>
            <a:endParaRPr lang="es-ES_tradnl">
              <a:latin typeface="Times New Roman" pitchFamily="18" charset="0"/>
              <a:cs typeface="Times New Roman" pitchFamily="18" charset="0"/>
            </a:endParaRPr>
          </a:p>
          <a:p>
            <a:r>
              <a:rPr lang="es-ES_tradnl"/>
              <a:t>www.banterra.es</a:t>
            </a:r>
            <a:endParaRPr lang="es-ES_tradnl">
              <a:latin typeface="Times New Roman" pitchFamily="18" charset="0"/>
              <a:cs typeface="Times New Roman" pitchFamily="18" charset="0"/>
            </a:endParaRPr>
          </a:p>
          <a:p>
            <a:endParaRPr lang="es-ES_tradnl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8" name="Picture 10"/>
          <p:cNvPicPr>
            <a:picLocks noChangeAspect="1" noChangeArrowheads="1"/>
          </p:cNvPicPr>
          <p:nvPr/>
        </p:nvPicPr>
        <p:blipFill>
          <a:blip r:embed="rId4"/>
          <a:srcRect l="14789" t="16953" r="14417" b="52576"/>
          <a:stretch>
            <a:fillRect/>
          </a:stretch>
        </p:blipFill>
        <p:spPr bwMode="auto">
          <a:xfrm>
            <a:off x="0" y="0"/>
            <a:ext cx="12192000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7" descr="Banterra 300 px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569450" y="5795963"/>
            <a:ext cx="17399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0" name="TextBox 8"/>
          <p:cNvSpPr txBox="1">
            <a:spLocks noChangeArrowheads="1"/>
          </p:cNvSpPr>
          <p:nvPr/>
        </p:nvSpPr>
        <p:spPr bwMode="auto">
          <a:xfrm>
            <a:off x="6088063" y="4606925"/>
            <a:ext cx="5888037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_tradnl">
                <a:latin typeface="Times New Roman" pitchFamily="18" charset="0"/>
                <a:cs typeface="Times New Roman" pitchFamily="18" charset="0"/>
              </a:rPr>
              <a:t>Jornada Herramientas de Apoyo a los Emprendedores en la Unión Europea</a:t>
            </a:r>
          </a:p>
          <a:p>
            <a:pPr algn="r"/>
            <a:r>
              <a:rPr lang="es-ES_tradnl">
                <a:latin typeface="Times New Roman" pitchFamily="18" charset="0"/>
                <a:cs typeface="Times New Roman" pitchFamily="18" charset="0"/>
              </a:rPr>
              <a:t>Lunes 17 de noviembre 2014</a:t>
            </a:r>
          </a:p>
          <a:p>
            <a:pPr algn="r"/>
            <a:r>
              <a:rPr lang="es-ES_tradnl">
                <a:latin typeface="Times New Roman" pitchFamily="18" charset="0"/>
                <a:cs typeface="Times New Roman" pitchFamily="18" charset="0"/>
              </a:rPr>
              <a:t>Ateneno Mecantil de Valencia</a:t>
            </a:r>
          </a:p>
          <a:p>
            <a:endParaRPr lang="es-ES_tradnl">
              <a:latin typeface="Times New Roman" pitchFamily="18" charset="0"/>
              <a:cs typeface="Times New Roman" pitchFamily="18" charset="0"/>
            </a:endParaRPr>
          </a:p>
          <a:p>
            <a:endParaRPr lang="es-ES_tradnl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3" descr="powerpoint-de-cine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1524000" y="6597650"/>
            <a:ext cx="5040313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a-I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juanmarevuelta@finnovaregio.eu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8" name="Title 5"/>
          <p:cNvSpPr txBox="1">
            <a:spLocks/>
          </p:cNvSpPr>
          <p:nvPr/>
        </p:nvSpPr>
        <p:spPr>
          <a:xfrm>
            <a:off x="1811338" y="-26988"/>
            <a:ext cx="8532812" cy="1368426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_tradnl" sz="3200" b="1" spc="-100" dirty="0">
                <a:ln w="3175">
                  <a:noFill/>
                </a:ln>
                <a:solidFill>
                  <a:schemeClr val="tx2"/>
                </a:solidFill>
                <a:latin typeface="Segoe UI Light" pitchFamily="34" charset="0"/>
              </a:rPr>
              <a:t>Novedades en </a:t>
            </a:r>
            <a:r>
              <a:rPr lang="es-ES_tradnl" sz="3200" b="1" spc="-100" dirty="0">
                <a:ln w="3175">
                  <a:noFill/>
                </a:ln>
                <a:solidFill>
                  <a:srgbClr val="C00000"/>
                </a:solidFill>
                <a:latin typeface="Segoe UI Light" pitchFamily="34" charset="0"/>
              </a:rPr>
              <a:t>Investigación e Innovación</a:t>
            </a:r>
            <a:endParaRPr lang="es-ES_tradnl" sz="3200" u="sng" spc="-100" dirty="0">
              <a:ln w="3175">
                <a:noFill/>
              </a:ln>
              <a:solidFill>
                <a:srgbClr val="C00000"/>
              </a:solidFill>
              <a:latin typeface="Segoe UI Light" pitchFamily="34" charset="0"/>
            </a:endParaRPr>
          </a:p>
        </p:txBody>
      </p:sp>
      <p:sp>
        <p:nvSpPr>
          <p:cNvPr id="14340" name="Content Placeholder 6"/>
          <p:cNvSpPr>
            <a:spLocks noGrp="1"/>
          </p:cNvSpPr>
          <p:nvPr>
            <p:ph idx="1"/>
          </p:nvPr>
        </p:nvSpPr>
        <p:spPr>
          <a:xfrm>
            <a:off x="1992313" y="1279525"/>
            <a:ext cx="8496300" cy="45259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s-ES_tradnl" sz="1800" b="1" smtClean="0">
                <a:solidFill>
                  <a:srgbClr val="0070C0"/>
                </a:solidFill>
              </a:rPr>
              <a:t>HORIZONTE 2020: </a:t>
            </a:r>
            <a:r>
              <a:rPr lang="es-ES_tradnl" sz="1800" smtClean="0"/>
              <a:t>marco estratégico común que engloba los programas CIP, 7ºPM y EIT</a:t>
            </a:r>
            <a:endParaRPr lang="es-ES_tradnl" sz="1800" b="1" smtClean="0"/>
          </a:p>
        </p:txBody>
      </p:sp>
      <p:pic>
        <p:nvPicPr>
          <p:cNvPr id="14341" name="Picture 2"/>
          <p:cNvPicPr>
            <a:picLocks noChangeAspect="1" noChangeArrowheads="1"/>
          </p:cNvPicPr>
          <p:nvPr/>
        </p:nvPicPr>
        <p:blipFill>
          <a:blip r:embed="rId3"/>
          <a:srcRect l="3384" t="4874" r="28813" b="24387"/>
          <a:stretch>
            <a:fillRect/>
          </a:stretch>
        </p:blipFill>
        <p:spPr bwMode="auto">
          <a:xfrm>
            <a:off x="2208213" y="1773238"/>
            <a:ext cx="5759450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4" descr="http://ec.europa.eu/digital-agenda/sites/digital-agenda/files/horizon2020_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08888" y="2636838"/>
            <a:ext cx="2898775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6" descr="http://www.plataformaagua.org/uploads/pics/cosme_02.jpg"/>
          <p:cNvPicPr>
            <a:picLocks noChangeAspect="1" noChangeArrowheads="1"/>
          </p:cNvPicPr>
          <p:nvPr/>
        </p:nvPicPr>
        <p:blipFill>
          <a:blip r:embed="rId5"/>
          <a:srcRect b="30431"/>
          <a:stretch>
            <a:fillRect/>
          </a:stretch>
        </p:blipFill>
        <p:spPr bwMode="auto">
          <a:xfrm>
            <a:off x="7464425" y="4652963"/>
            <a:ext cx="2967038" cy="1368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4344" name="Picture 7" descr="Banterra 300 px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569450" y="5795963"/>
            <a:ext cx="17399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3" descr="powerpoint-de-cine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/>
          <p:nvPr/>
        </p:nvSpPr>
        <p:spPr>
          <a:xfrm>
            <a:off x="1524000" y="6597650"/>
            <a:ext cx="5040313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4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juanmarevuelta@finnovaregio.eu</a:t>
            </a:r>
            <a:endParaRPr lang="es-ES_tradnl" sz="14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2" name="Title 5"/>
          <p:cNvSpPr txBox="1">
            <a:spLocks/>
          </p:cNvSpPr>
          <p:nvPr/>
        </p:nvSpPr>
        <p:spPr>
          <a:xfrm>
            <a:off x="1884363" y="115888"/>
            <a:ext cx="8675687" cy="1143000"/>
          </a:xfrm>
          <a:prstGeom prst="rect">
            <a:avLst/>
          </a:prstGeom>
        </p:spPr>
        <p:txBody>
          <a:bodyPr anchor="ctr">
            <a:normAutofit fontScale="825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_tradnl" sz="3200" b="1" spc="-100">
                <a:ln w="3175">
                  <a:noFill/>
                </a:ln>
                <a:solidFill>
                  <a:schemeClr val="tx2"/>
                </a:solidFill>
                <a:latin typeface="Segoe UI Light" pitchFamily="34" charset="0"/>
              </a:rPr>
              <a:t>Horizon 2020 </a:t>
            </a:r>
            <a:r>
              <a:rPr lang="es-ES_tradnl" sz="3200" spc="-100">
                <a:ln w="3175">
                  <a:noFill/>
                </a:ln>
                <a:solidFill>
                  <a:schemeClr val="tx2"/>
                </a:solidFill>
                <a:latin typeface="Segoe UI Light" pitchFamily="34" charset="0"/>
              </a:rPr>
              <a:t/>
            </a:r>
            <a:br>
              <a:rPr lang="es-ES_tradnl" sz="3200" spc="-100">
                <a:ln w="3175">
                  <a:noFill/>
                </a:ln>
                <a:solidFill>
                  <a:schemeClr val="tx2"/>
                </a:solidFill>
                <a:latin typeface="Segoe UI Light" pitchFamily="34" charset="0"/>
              </a:rPr>
            </a:br>
            <a:r>
              <a:rPr lang="es-ES_tradnl" sz="3200" spc="-100">
                <a:ln w="3175">
                  <a:noFill/>
                </a:ln>
                <a:solidFill>
                  <a:schemeClr val="tx2"/>
                </a:solidFill>
                <a:latin typeface="Segoe UI Light" pitchFamily="34" charset="0"/>
              </a:rPr>
              <a:t>Programa Marco UE – para la investigación y la innovación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s-ES_tradnl" sz="3200" b="1" u="sng">
                <a:solidFill>
                  <a:srgbClr val="C00000"/>
                </a:solidFill>
                <a:latin typeface="Segoe UI Light" pitchFamily="34" charset="0"/>
                <a:cs typeface="+mn-cs"/>
              </a:rPr>
              <a:t>Fuerte participación de las PYME</a:t>
            </a:r>
            <a:endParaRPr lang="es-ES_tradnl" sz="3200" b="1" u="sng" spc="-100" dirty="0">
              <a:ln w="3175">
                <a:noFill/>
              </a:ln>
              <a:solidFill>
                <a:srgbClr val="C00000"/>
              </a:solidFill>
              <a:latin typeface="Segoe UI Light" pitchFamily="34" charset="0"/>
            </a:endParaRPr>
          </a:p>
        </p:txBody>
      </p:sp>
      <p:pic>
        <p:nvPicPr>
          <p:cNvPr id="15364" name="Picture 2" descr="http://www.biobancovasco.org/images/portada_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96225" y="3789363"/>
            <a:ext cx="2771775" cy="216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208213" y="1700213"/>
            <a:ext cx="7127875" cy="355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76225" indent="-276225" fontAlgn="auto">
              <a:spcBef>
                <a:spcPts val="600"/>
              </a:spcBef>
              <a:spcAft>
                <a:spcPts val="600"/>
              </a:spcAft>
              <a:buClr>
                <a:srgbClr val="00B0F0"/>
              </a:buClr>
              <a:buSzPct val="95000"/>
              <a:buFont typeface="Arial" pitchFamily="34" charset="0"/>
              <a:buChar char="•"/>
              <a:defRPr/>
            </a:pPr>
            <a:r>
              <a:rPr lang="es-ES_tradnl">
                <a:latin typeface="+mn-lt"/>
                <a:cs typeface="+mn-cs"/>
              </a:rPr>
              <a:t>Enfoque integrado - en torno al </a:t>
            </a:r>
            <a:r>
              <a:rPr lang="es-ES_tradnl" b="1">
                <a:latin typeface="+mn-lt"/>
                <a:cs typeface="+mn-cs"/>
              </a:rPr>
              <a:t>20 % del presupuesto </a:t>
            </a:r>
            <a:r>
              <a:rPr lang="es-ES_tradnl">
                <a:latin typeface="+mn-lt"/>
                <a:cs typeface="+mn-cs"/>
              </a:rPr>
              <a:t>total para retos sociales y LEIT </a:t>
            </a:r>
            <a:r>
              <a:rPr lang="es-ES_tradnl" b="1">
                <a:latin typeface="+mn-lt"/>
                <a:cs typeface="+mn-cs"/>
              </a:rPr>
              <a:t>se destina a PYME</a:t>
            </a:r>
          </a:p>
          <a:p>
            <a:pPr marL="276225" indent="-276225" fontAlgn="auto">
              <a:spcBef>
                <a:spcPts val="600"/>
              </a:spcBef>
              <a:spcAft>
                <a:spcPts val="600"/>
              </a:spcAft>
              <a:buClr>
                <a:srgbClr val="00B0F0"/>
              </a:buClr>
              <a:buSzPct val="95000"/>
              <a:buFont typeface="Arial" pitchFamily="34" charset="0"/>
              <a:buChar char="•"/>
              <a:defRPr/>
            </a:pPr>
            <a:r>
              <a:rPr lang="es-ES_tradnl" b="1">
                <a:latin typeface="+mn-lt"/>
                <a:cs typeface="+mn-cs"/>
              </a:rPr>
              <a:t>Simplificación </a:t>
            </a:r>
            <a:r>
              <a:rPr lang="es-ES_tradnl">
                <a:latin typeface="+mn-lt"/>
                <a:cs typeface="+mn-cs"/>
              </a:rPr>
              <a:t>que beneficia especialmente a las PYME</a:t>
            </a:r>
          </a:p>
          <a:p>
            <a:pPr marL="276225" indent="-276225" fontAlgn="auto">
              <a:spcBef>
                <a:spcPts val="600"/>
              </a:spcBef>
              <a:spcAft>
                <a:spcPts val="600"/>
              </a:spcAft>
              <a:buClr>
                <a:srgbClr val="00B0F0"/>
              </a:buClr>
              <a:buSzPct val="95000"/>
              <a:buFont typeface="Arial" pitchFamily="34" charset="0"/>
              <a:buChar char="•"/>
              <a:defRPr/>
            </a:pPr>
            <a:r>
              <a:rPr lang="es-ES_tradnl">
                <a:latin typeface="+mn-lt"/>
                <a:cs typeface="+mn-cs"/>
              </a:rPr>
              <a:t>Se utilizará un </a:t>
            </a:r>
            <a:r>
              <a:rPr lang="es-ES_tradnl" b="1">
                <a:latin typeface="+mn-lt"/>
                <a:cs typeface="+mn-cs"/>
              </a:rPr>
              <a:t>nuevo instrumento para las PYME</a:t>
            </a:r>
            <a:r>
              <a:rPr lang="es-ES_tradnl">
                <a:latin typeface="+mn-lt"/>
                <a:cs typeface="+mn-cs"/>
              </a:rPr>
              <a:t> en todos los retos sociales y LEIT </a:t>
            </a:r>
          </a:p>
          <a:p>
            <a:pPr marL="276225" indent="-276225" fontAlgn="auto">
              <a:spcBef>
                <a:spcPts val="600"/>
              </a:spcBef>
              <a:spcAft>
                <a:spcPts val="600"/>
              </a:spcAft>
              <a:buClr>
                <a:srgbClr val="00B0F0"/>
              </a:buClr>
              <a:buSzPct val="95000"/>
              <a:buFont typeface="Arial" pitchFamily="34" charset="0"/>
              <a:buChar char="•"/>
              <a:defRPr/>
            </a:pPr>
            <a:r>
              <a:rPr lang="es-ES_tradnl">
                <a:latin typeface="+mn-lt"/>
                <a:cs typeface="+mn-cs"/>
              </a:rPr>
              <a:t>Una actividad específica para las </a:t>
            </a:r>
            <a:r>
              <a:rPr lang="es-ES_tradnl" b="1">
                <a:latin typeface="+mn-lt"/>
                <a:cs typeface="+mn-cs"/>
              </a:rPr>
              <a:t>PYME intensivas en investigación </a:t>
            </a:r>
            <a:r>
              <a:rPr lang="es-ES_tradnl">
                <a:latin typeface="+mn-lt"/>
                <a:cs typeface="+mn-cs"/>
              </a:rPr>
              <a:t>en</a:t>
            </a:r>
            <a:r>
              <a:rPr lang="es-ES_tradnl" b="1">
                <a:latin typeface="+mn-lt"/>
                <a:cs typeface="+mn-cs"/>
              </a:rPr>
              <a:t> «Innovación en las PYME»</a:t>
            </a:r>
          </a:p>
          <a:p>
            <a:pPr marL="276225" indent="-276225" fontAlgn="auto">
              <a:spcBef>
                <a:spcPts val="600"/>
              </a:spcBef>
              <a:spcAft>
                <a:spcPts val="600"/>
              </a:spcAft>
              <a:buClr>
                <a:srgbClr val="00B0F0"/>
              </a:buClr>
              <a:buSzPct val="95000"/>
              <a:buFont typeface="Arial" pitchFamily="34" charset="0"/>
              <a:buChar char="•"/>
              <a:defRPr/>
            </a:pPr>
            <a:r>
              <a:rPr lang="es-ES_tradnl" b="1">
                <a:latin typeface="+mn-lt"/>
                <a:cs typeface="+mn-cs"/>
              </a:rPr>
              <a:t>«Acceso a la financiación de riesgo»</a:t>
            </a:r>
            <a:r>
              <a:rPr lang="es-ES_tradnl">
                <a:latin typeface="+mn-lt"/>
                <a:cs typeface="+mn-cs"/>
              </a:rPr>
              <a:t> pondrá mucho énfasis en las PYME (instrumentos de deuda y de capital)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dirty="0">
              <a:latin typeface="+mn-lt"/>
              <a:cs typeface="+mn-cs"/>
            </a:endParaRPr>
          </a:p>
        </p:txBody>
      </p:sp>
      <p:pic>
        <p:nvPicPr>
          <p:cNvPr id="15366" name="Picture 7" descr="Banterra 300 px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569450" y="5795963"/>
            <a:ext cx="17399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3" descr="powerpoint-de-cine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/>
          <p:nvPr/>
        </p:nvSpPr>
        <p:spPr>
          <a:xfrm>
            <a:off x="1524000" y="6597650"/>
            <a:ext cx="5040313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4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juanmarevuelta@finnovaregio.eu</a:t>
            </a:r>
            <a:endParaRPr lang="es-ES_tradnl" sz="14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15364" name="Picture 2" descr="http://www.biobancovasco.org/images/portada_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96225" y="3789363"/>
            <a:ext cx="2771775" cy="216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524000" y="881063"/>
            <a:ext cx="7127875" cy="452431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s-ES_tradnl" dirty="0"/>
              <a:t>Los </a:t>
            </a:r>
            <a:r>
              <a:rPr lang="es-ES_tradnl" b="1" dirty="0"/>
              <a:t>temas</a:t>
            </a:r>
            <a:r>
              <a:rPr lang="es-ES_tradnl" dirty="0"/>
              <a:t> abiertos </a:t>
            </a:r>
            <a:r>
              <a:rPr lang="es-ES_tradnl" dirty="0" smtClean="0"/>
              <a:t>son:</a:t>
            </a:r>
          </a:p>
          <a:p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_tradnl" b="1" dirty="0"/>
              <a:t>Tecnologías de la Información y Comunicación</a:t>
            </a: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_tradnl" b="1" dirty="0"/>
              <a:t>Nanotecnología, Materiales Avanzados, Biotecnología y Manufactura Avanzada y Procesamiento</a:t>
            </a: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_tradnl" b="1" dirty="0"/>
              <a:t>Espacio</a:t>
            </a: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_tradnl" b="1" dirty="0"/>
              <a:t>Salud, Cambio demográfico y Bienestar</a:t>
            </a: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_tradnl" b="1" dirty="0"/>
              <a:t>Seguridad alimentaria, Agricultura sostenible y silvicultura, Investigación marina y marítima y aguas continentales y </a:t>
            </a:r>
            <a:r>
              <a:rPr lang="es-ES_tradnl" b="1" dirty="0" err="1"/>
              <a:t>Bioeconomía</a:t>
            </a:r>
            <a:r>
              <a:rPr lang="es-ES_tradnl" b="1" dirty="0"/>
              <a:t>.</a:t>
            </a: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_tradnl" b="1" dirty="0"/>
              <a:t>Energía segura, limpia y eficiente</a:t>
            </a: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_tradnl" b="1" dirty="0"/>
              <a:t>Transporte seguro, limpio e integrado</a:t>
            </a: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_tradnl" b="1" dirty="0"/>
              <a:t>Acción climática, Medioambiente, Eficiencia de los Recursos y Materias primas</a:t>
            </a: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_tradnl" b="1" dirty="0"/>
              <a:t>Protección de la libertad y seguridad de Europa y sus ciudadanos</a:t>
            </a:r>
            <a:endParaRPr lang="en-US" dirty="0"/>
          </a:p>
        </p:txBody>
      </p:sp>
      <p:pic>
        <p:nvPicPr>
          <p:cNvPr id="15366" name="Picture 7" descr="Banterra 300 px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569450" y="5795963"/>
            <a:ext cx="17399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894403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3" descr="powerpoint-de-cine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/>
          <p:nvPr/>
        </p:nvSpPr>
        <p:spPr>
          <a:xfrm>
            <a:off x="1524000" y="6597650"/>
            <a:ext cx="5040313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4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juanmarevuelta@finnovaregio.eu</a:t>
            </a:r>
            <a:endParaRPr lang="es-ES_tradnl" sz="14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16390" name="Picture 7" descr="Banterra 300 px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69450" y="5795963"/>
            <a:ext cx="17399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8"/>
          <p:cNvPicPr>
            <a:picLocks noChangeAspect="1" noChangeArrowheads="1"/>
          </p:cNvPicPr>
          <p:nvPr/>
        </p:nvPicPr>
        <p:blipFill>
          <a:blip r:embed="rId4"/>
          <a:srcRect l="8672" t="13853" r="28697" b="16521"/>
          <a:stretch>
            <a:fillRect/>
          </a:stretch>
        </p:blipFill>
        <p:spPr bwMode="auto">
          <a:xfrm>
            <a:off x="2362200" y="471488"/>
            <a:ext cx="7635875" cy="530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388" name="TextBox 6"/>
          <p:cNvSpPr txBox="1">
            <a:spLocks noChangeArrowheads="1"/>
          </p:cNvSpPr>
          <p:nvPr/>
        </p:nvSpPr>
        <p:spPr bwMode="auto">
          <a:xfrm>
            <a:off x="1865313" y="5737225"/>
            <a:ext cx="7632700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8300" indent="-368300" defTabSz="512763"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</a:pPr>
            <a:r>
              <a:rPr lang="es-ES_tradnl">
                <a:latin typeface="Calibri Light" pitchFamily="34" charset="0"/>
              </a:rPr>
              <a:t>Enfoque integrado – alrededor del </a:t>
            </a:r>
            <a:r>
              <a:rPr lang="es-ES_tradnl" b="1">
                <a:latin typeface="Calibri Light" pitchFamily="34" charset="0"/>
              </a:rPr>
              <a:t>20% del presupuesto de los retos sociales y LEITs</a:t>
            </a:r>
            <a:r>
              <a:rPr lang="es-ES_tradnl">
                <a:latin typeface="Calibri Light" pitchFamily="34" charset="0"/>
              </a:rPr>
              <a:t> se destinan a PYMES</a:t>
            </a:r>
          </a:p>
          <a:p>
            <a:pPr marL="368300" indent="-368300" defTabSz="512763"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</a:pPr>
            <a:endParaRPr lang="es-ES_tradnl">
              <a:latin typeface="Calibri Light" pitchFamily="34" charset="0"/>
            </a:endParaRPr>
          </a:p>
          <a:p>
            <a:pPr marL="368300" indent="-368300" defTabSz="512763"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</a:pPr>
            <a:endParaRPr lang="es-ES_tradnl">
              <a:latin typeface="Calibri Light" pitchFamily="34" charset="0"/>
            </a:endParaRPr>
          </a:p>
        </p:txBody>
      </p:sp>
      <p:pic>
        <p:nvPicPr>
          <p:cNvPr id="16389" name="Picture 2" descr="http://1.bp.blogspot.com/_7kdjQ0dmRCg/TJCcHMWOQvI/AAAAAAAAABc/OZgnD3kd2Xw/s320/logo+pyme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5625" y="4246563"/>
            <a:ext cx="1570038" cy="143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3" descr="powerpoint-de-cine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/>
          <p:nvPr/>
        </p:nvSpPr>
        <p:spPr>
          <a:xfrm>
            <a:off x="1524000" y="6597650"/>
            <a:ext cx="5040313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4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juanmarevuelta@finnovaregio.eu</a:t>
            </a:r>
            <a:endParaRPr lang="es-ES_tradnl" sz="14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2" name="Title 5"/>
          <p:cNvSpPr txBox="1">
            <a:spLocks/>
          </p:cNvSpPr>
          <p:nvPr/>
        </p:nvSpPr>
        <p:spPr>
          <a:xfrm>
            <a:off x="1884363" y="115888"/>
            <a:ext cx="8675687" cy="1143000"/>
          </a:xfrm>
          <a:prstGeom prst="rect">
            <a:avLst/>
          </a:prstGeom>
        </p:spPr>
        <p:txBody>
          <a:bodyPr anchor="ctr">
            <a:normAutofit fontScale="825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_tradnl" sz="3200" b="1" spc="-100">
                <a:ln w="3175">
                  <a:noFill/>
                </a:ln>
                <a:solidFill>
                  <a:schemeClr val="tx2"/>
                </a:solidFill>
                <a:latin typeface="Segoe UI Light" pitchFamily="34" charset="0"/>
              </a:rPr>
              <a:t>Horizon 2020 </a:t>
            </a:r>
            <a:r>
              <a:rPr lang="es-ES_tradnl" sz="3200" spc="-100">
                <a:ln w="3175">
                  <a:noFill/>
                </a:ln>
                <a:solidFill>
                  <a:schemeClr val="tx2"/>
                </a:solidFill>
                <a:latin typeface="Segoe UI Light" pitchFamily="34" charset="0"/>
              </a:rPr>
              <a:t/>
            </a:r>
            <a:br>
              <a:rPr lang="es-ES_tradnl" sz="3200" spc="-100">
                <a:ln w="3175">
                  <a:noFill/>
                </a:ln>
                <a:solidFill>
                  <a:schemeClr val="tx2"/>
                </a:solidFill>
                <a:latin typeface="Segoe UI Light" pitchFamily="34" charset="0"/>
              </a:rPr>
            </a:br>
            <a:r>
              <a:rPr lang="es-ES_tradnl" sz="3200" spc="-100">
                <a:ln w="3175">
                  <a:noFill/>
                </a:ln>
                <a:solidFill>
                  <a:schemeClr val="tx2"/>
                </a:solidFill>
                <a:latin typeface="Segoe UI Light" pitchFamily="34" charset="0"/>
              </a:rPr>
              <a:t>Participación de PYME del sector turístico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s-ES_tradnl" sz="3200" b="1" u="sng">
                <a:solidFill>
                  <a:srgbClr val="C00000"/>
                </a:solidFill>
                <a:latin typeface="Segoe UI Light" pitchFamily="34" charset="0"/>
                <a:cs typeface="+mn-cs"/>
              </a:rPr>
              <a:t>Instrumento PYME</a:t>
            </a:r>
            <a:endParaRPr lang="es-ES_tradnl" sz="3200" b="1" u="sng" spc="-100" dirty="0">
              <a:ln w="3175">
                <a:noFill/>
              </a:ln>
              <a:solidFill>
                <a:srgbClr val="C00000"/>
              </a:solidFill>
              <a:latin typeface="Segoe UI Light" pitchFamily="34" charset="0"/>
            </a:endParaRPr>
          </a:p>
        </p:txBody>
      </p:sp>
      <p:sp>
        <p:nvSpPr>
          <p:cNvPr id="17412" name="Rectangle 18"/>
          <p:cNvSpPr>
            <a:spLocks noChangeArrowheads="1"/>
          </p:cNvSpPr>
          <p:nvPr/>
        </p:nvSpPr>
        <p:spPr bwMode="auto">
          <a:xfrm>
            <a:off x="4657725" y="2033588"/>
            <a:ext cx="2590800" cy="4708525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</p:spPr>
        <p:txBody>
          <a:bodyPr wrap="none" lIns="20533" tIns="20533" rIns="20533" bIns="20533" anchor="ctr"/>
          <a:lstStyle/>
          <a:p>
            <a:endParaRPr lang="es-ES_tradnl" sz="1200">
              <a:solidFill>
                <a:srgbClr val="0F5494"/>
              </a:solidFill>
              <a:latin typeface="Verdana" pitchFamily="34" charset="0"/>
              <a:ea typeface="MS PGothic" pitchFamily="34" charset="-128"/>
            </a:endParaRPr>
          </a:p>
        </p:txBody>
      </p:sp>
      <p:sp>
        <p:nvSpPr>
          <p:cNvPr id="17413" name="Rectangle 4"/>
          <p:cNvSpPr>
            <a:spLocks noChangeArrowheads="1"/>
          </p:cNvSpPr>
          <p:nvPr/>
        </p:nvSpPr>
        <p:spPr bwMode="auto">
          <a:xfrm>
            <a:off x="1992313" y="1997075"/>
            <a:ext cx="2592387" cy="4741863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</p:spPr>
        <p:txBody>
          <a:bodyPr wrap="none" lIns="20533" tIns="20533" rIns="20533" bIns="20533" anchor="ctr"/>
          <a:lstStyle/>
          <a:p>
            <a:endParaRPr lang="es-ES_tradnl" sz="1200">
              <a:solidFill>
                <a:srgbClr val="0F5494"/>
              </a:solidFill>
              <a:latin typeface="Verdana" pitchFamily="34" charset="0"/>
              <a:ea typeface="MS PGothic" pitchFamily="34" charset="-128"/>
            </a:endParaRPr>
          </a:p>
        </p:txBody>
      </p:sp>
      <p:sp>
        <p:nvSpPr>
          <p:cNvPr id="17414" name="Text Box 10"/>
          <p:cNvSpPr txBox="1">
            <a:spLocks noChangeArrowheads="1"/>
          </p:cNvSpPr>
          <p:nvPr/>
        </p:nvSpPr>
        <p:spPr bwMode="auto">
          <a:xfrm>
            <a:off x="2135188" y="1284288"/>
            <a:ext cx="2189162" cy="631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20533" tIns="20533" rIns="20533" bIns="20533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s-ES_tradnl" sz="1600" b="1">
                <a:solidFill>
                  <a:srgbClr val="333399"/>
                </a:solidFill>
                <a:latin typeface="Verdana" pitchFamily="34" charset="0"/>
                <a:ea typeface="MS PGothic" pitchFamily="34" charset="-128"/>
              </a:rPr>
              <a:t> Fase 1: Concepto y análisis de viabilidad</a:t>
            </a:r>
          </a:p>
        </p:txBody>
      </p:sp>
      <p:sp>
        <p:nvSpPr>
          <p:cNvPr id="17415" name="Text Box 11"/>
          <p:cNvSpPr txBox="1">
            <a:spLocks noChangeArrowheads="1"/>
          </p:cNvSpPr>
          <p:nvPr/>
        </p:nvSpPr>
        <p:spPr bwMode="auto">
          <a:xfrm>
            <a:off x="4911725" y="1257300"/>
            <a:ext cx="2271713" cy="7318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20533" tIns="20533" rIns="20533" bIns="20533">
            <a:spAutoFit/>
          </a:bodyPr>
          <a:lstStyle/>
          <a:p>
            <a:pPr algn="ctr">
              <a:lnSpc>
                <a:spcPct val="70000"/>
              </a:lnSpc>
              <a:spcBef>
                <a:spcPts val="1200"/>
              </a:spcBef>
            </a:pPr>
            <a:r>
              <a:rPr lang="es-ES_tradnl" sz="1600" b="1">
                <a:solidFill>
                  <a:srgbClr val="333399"/>
                </a:solidFill>
                <a:latin typeface="Verdana" pitchFamily="34" charset="0"/>
                <a:ea typeface="MS PGothic" pitchFamily="34" charset="-128"/>
              </a:rPr>
              <a:t>Fase 2:  I+D, demostración y entrada en el mercado</a:t>
            </a:r>
          </a:p>
        </p:txBody>
      </p:sp>
      <p:sp>
        <p:nvSpPr>
          <p:cNvPr id="17416" name="Text Box 14"/>
          <p:cNvSpPr txBox="1">
            <a:spLocks noChangeArrowheads="1"/>
          </p:cNvSpPr>
          <p:nvPr/>
        </p:nvSpPr>
        <p:spPr bwMode="auto">
          <a:xfrm>
            <a:off x="2192338" y="2062163"/>
            <a:ext cx="2320925" cy="3917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20533" tIns="20533" rIns="20533" bIns="20533">
            <a:spAutoFit/>
          </a:bodyPr>
          <a:lstStyle/>
          <a:p>
            <a:pPr algn="ctr"/>
            <a:r>
              <a:rPr lang="es-ES_tradnl" sz="1400" u="sng">
                <a:solidFill>
                  <a:srgbClr val="004386"/>
                </a:solidFill>
                <a:latin typeface="Verdana" pitchFamily="34" charset="0"/>
                <a:ea typeface="MS PGothic" pitchFamily="34" charset="-128"/>
              </a:rPr>
              <a:t>Presentar</a:t>
            </a:r>
            <a:r>
              <a:rPr lang="es-ES_tradnl" sz="1400">
                <a:solidFill>
                  <a:srgbClr val="004386"/>
                </a:solidFill>
                <a:latin typeface="Verdana" pitchFamily="34" charset="0"/>
                <a:ea typeface="MS PGothic" pitchFamily="34" charset="-128"/>
              </a:rPr>
              <a:t>: Idea/Concepto: “Plan de negocios1"	</a:t>
            </a:r>
          </a:p>
          <a:p>
            <a:pPr algn="ctr"/>
            <a:r>
              <a:rPr lang="es-ES_tradnl" sz="1400">
                <a:solidFill>
                  <a:srgbClr val="004386"/>
                </a:solidFill>
                <a:latin typeface="Verdana" pitchFamily="34" charset="0"/>
                <a:ea typeface="MS PGothic" pitchFamily="34" charset="-128"/>
              </a:rPr>
              <a:t>(~ 10 paginas) </a:t>
            </a:r>
          </a:p>
          <a:p>
            <a:pPr algn="ctr"/>
            <a:r>
              <a:rPr lang="es-ES_tradnl" sz="1400">
                <a:solidFill>
                  <a:srgbClr val="FF0000"/>
                </a:solidFill>
                <a:latin typeface="Verdana" pitchFamily="34" charset="0"/>
                <a:ea typeface="MS PGothic" pitchFamily="34" charset="-128"/>
              </a:rPr>
              <a:t>10% presupuesto</a:t>
            </a:r>
          </a:p>
          <a:p>
            <a:pPr algn="ctr"/>
            <a:endParaRPr lang="es-ES_tradnl" sz="1400">
              <a:solidFill>
                <a:srgbClr val="004386"/>
              </a:solidFill>
              <a:latin typeface="Verdana" pitchFamily="34" charset="0"/>
              <a:ea typeface="MS PGothic" pitchFamily="34" charset="-128"/>
            </a:endParaRPr>
          </a:p>
          <a:p>
            <a:pPr algn="ctr"/>
            <a:r>
              <a:rPr lang="es-ES_tradnl" sz="1400" u="sng">
                <a:solidFill>
                  <a:srgbClr val="004386"/>
                </a:solidFill>
                <a:latin typeface="Verdana" pitchFamily="34" charset="0"/>
                <a:ea typeface="MS PGothic" pitchFamily="34" charset="-128"/>
              </a:rPr>
              <a:t>Actividades</a:t>
            </a:r>
            <a:r>
              <a:rPr lang="es-ES_tradnl" sz="1400">
                <a:solidFill>
                  <a:srgbClr val="004386"/>
                </a:solidFill>
                <a:latin typeface="Verdana" pitchFamily="34" charset="0"/>
                <a:ea typeface="MS PGothic" pitchFamily="34" charset="-128"/>
              </a:rPr>
              <a:t>:</a:t>
            </a:r>
          </a:p>
          <a:p>
            <a:pPr algn="ctr"/>
            <a:r>
              <a:rPr lang="es-ES_tradnl" sz="1400">
                <a:solidFill>
                  <a:srgbClr val="004386"/>
                </a:solidFill>
                <a:latin typeface="Verdana" pitchFamily="34" charset="0"/>
                <a:ea typeface="MS PGothic" pitchFamily="34" charset="-128"/>
              </a:rPr>
              <a:t>Viabilidad del concepto</a:t>
            </a:r>
          </a:p>
          <a:p>
            <a:pPr algn="ctr"/>
            <a:r>
              <a:rPr lang="es-ES_tradnl" sz="1400">
                <a:solidFill>
                  <a:srgbClr val="004386"/>
                </a:solidFill>
                <a:latin typeface="Verdana" pitchFamily="34" charset="0"/>
                <a:ea typeface="MS PGothic" pitchFamily="34" charset="-128"/>
              </a:rPr>
              <a:t>Evaluación del tiesgo Busqueda de socios</a:t>
            </a:r>
          </a:p>
          <a:p>
            <a:pPr algn="ctr"/>
            <a:r>
              <a:rPr lang="es-ES_tradnl" sz="1400">
                <a:solidFill>
                  <a:srgbClr val="004386"/>
                </a:solidFill>
                <a:latin typeface="Verdana" pitchFamily="34" charset="0"/>
                <a:ea typeface="MS PGothic" pitchFamily="34" charset="-128"/>
              </a:rPr>
              <a:t>Diseño</a:t>
            </a:r>
          </a:p>
          <a:p>
            <a:pPr algn="ctr"/>
            <a:r>
              <a:rPr lang="es-ES_tradnl" sz="1400">
                <a:solidFill>
                  <a:srgbClr val="004386"/>
                </a:solidFill>
                <a:latin typeface="Verdana" pitchFamily="34" charset="0"/>
                <a:ea typeface="MS PGothic" pitchFamily="34" charset="-128"/>
              </a:rPr>
              <a:t>etc.</a:t>
            </a:r>
          </a:p>
          <a:p>
            <a:pPr algn="ctr"/>
            <a:endParaRPr lang="es-ES_tradnl" sz="1400">
              <a:solidFill>
                <a:srgbClr val="004386"/>
              </a:solidFill>
              <a:latin typeface="Verdana" pitchFamily="34" charset="0"/>
              <a:ea typeface="MS PGothic" pitchFamily="34" charset="-128"/>
            </a:endParaRPr>
          </a:p>
          <a:p>
            <a:pPr algn="ctr"/>
            <a:endParaRPr lang="es-ES_tradnl" sz="1400">
              <a:solidFill>
                <a:srgbClr val="004386"/>
              </a:solidFill>
              <a:latin typeface="Verdana" pitchFamily="34" charset="0"/>
              <a:ea typeface="MS PGothic" pitchFamily="34" charset="-128"/>
            </a:endParaRPr>
          </a:p>
          <a:p>
            <a:pPr algn="ctr"/>
            <a:endParaRPr lang="es-ES_tradnl" sz="1400">
              <a:solidFill>
                <a:srgbClr val="004386"/>
              </a:solidFill>
              <a:latin typeface="Verdana" pitchFamily="34" charset="0"/>
              <a:ea typeface="MS PGothic" pitchFamily="34" charset="-128"/>
            </a:endParaRPr>
          </a:p>
          <a:p>
            <a:pPr algn="ctr"/>
            <a:r>
              <a:rPr lang="es-ES_tradnl" sz="1400" u="sng">
                <a:solidFill>
                  <a:srgbClr val="004386"/>
                </a:solidFill>
                <a:latin typeface="Verdana" pitchFamily="34" charset="0"/>
                <a:ea typeface="MS PGothic" pitchFamily="34" charset="-128"/>
              </a:rPr>
              <a:t>Resultado</a:t>
            </a:r>
            <a:r>
              <a:rPr lang="es-ES_tradnl" sz="1400">
                <a:solidFill>
                  <a:srgbClr val="004386"/>
                </a:solidFill>
                <a:latin typeface="Verdana" pitchFamily="34" charset="0"/>
                <a:ea typeface="MS PGothic" pitchFamily="34" charset="-128"/>
              </a:rPr>
              <a:t>: elaboración del “Plan de negocios 2"</a:t>
            </a:r>
          </a:p>
          <a:p>
            <a:pPr algn="ctr"/>
            <a:endParaRPr lang="es-ES_tradnl" sz="1400">
              <a:solidFill>
                <a:srgbClr val="004386"/>
              </a:solidFill>
              <a:latin typeface="Verdana" pitchFamily="34" charset="0"/>
              <a:ea typeface="MS PGothic" pitchFamily="34" charset="-128"/>
            </a:endParaRPr>
          </a:p>
        </p:txBody>
      </p:sp>
      <p:sp>
        <p:nvSpPr>
          <p:cNvPr id="17417" name="Text Box 16"/>
          <p:cNvSpPr txBox="1">
            <a:spLocks noChangeArrowheads="1"/>
          </p:cNvSpPr>
          <p:nvPr/>
        </p:nvSpPr>
        <p:spPr bwMode="auto">
          <a:xfrm>
            <a:off x="4743450" y="2062163"/>
            <a:ext cx="2362200" cy="3917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20533" tIns="20533" rIns="20533" bIns="20533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1400" u="sng">
                <a:solidFill>
                  <a:srgbClr val="004386"/>
                </a:solidFill>
                <a:latin typeface="Verdana" pitchFamily="34" charset="0"/>
                <a:ea typeface="MS PGothic" pitchFamily="34" charset="-128"/>
              </a:rPr>
              <a:t>Presentar: </a:t>
            </a:r>
            <a:r>
              <a:rPr lang="es-ES_tradnl" sz="1400">
                <a:solidFill>
                  <a:srgbClr val="004386"/>
                </a:solidFill>
                <a:latin typeface="Verdana" pitchFamily="34" charset="0"/>
                <a:ea typeface="MS PGothic" pitchFamily="34" charset="-128"/>
              </a:rPr>
              <a:t>“Plan de negocios 2" + descripción de actividades bajo Fase 2 (~ 30 paginas)</a:t>
            </a:r>
          </a:p>
          <a:p>
            <a:pPr algn="ctr"/>
            <a:r>
              <a:rPr lang="es-ES_tradnl" sz="1400">
                <a:solidFill>
                  <a:srgbClr val="FF0000"/>
                </a:solidFill>
                <a:latin typeface="Verdana" pitchFamily="34" charset="0"/>
                <a:ea typeface="MS PGothic" pitchFamily="34" charset="-128"/>
              </a:rPr>
              <a:t>88% presupuesto</a:t>
            </a:r>
          </a:p>
          <a:p>
            <a:pPr algn="ctr"/>
            <a:endParaRPr lang="es-ES_tradnl" sz="1400">
              <a:solidFill>
                <a:srgbClr val="FF0000"/>
              </a:solidFill>
              <a:latin typeface="Verdana" pitchFamily="34" charset="0"/>
              <a:ea typeface="MS PGothic" pitchFamily="34" charset="-128"/>
            </a:endParaRPr>
          </a:p>
          <a:p>
            <a:pPr algn="ctr"/>
            <a:r>
              <a:rPr lang="es-ES_tradnl" sz="1400" u="sng">
                <a:solidFill>
                  <a:srgbClr val="004386"/>
                </a:solidFill>
                <a:latin typeface="Verdana" pitchFamily="34" charset="0"/>
                <a:ea typeface="MS PGothic" pitchFamily="34" charset="-128"/>
              </a:rPr>
              <a:t>Actividades</a:t>
            </a:r>
            <a:r>
              <a:rPr lang="es-ES_tradnl" sz="1400">
                <a:solidFill>
                  <a:srgbClr val="004386"/>
                </a:solidFill>
                <a:latin typeface="Verdana" pitchFamily="34" charset="0"/>
                <a:ea typeface="MS PGothic" pitchFamily="34" charset="-128"/>
              </a:rPr>
              <a:t>:</a:t>
            </a:r>
          </a:p>
          <a:p>
            <a:pPr algn="ctr"/>
            <a:r>
              <a:rPr lang="es-ES_tradnl" sz="1400">
                <a:solidFill>
                  <a:srgbClr val="004386"/>
                </a:solidFill>
                <a:latin typeface="Verdana" pitchFamily="34" charset="0"/>
                <a:ea typeface="MS PGothic" pitchFamily="34" charset="-128"/>
              </a:rPr>
              <a:t>Desarrollo, prototipo, pruebas, piloto, miniaturización, entrada en mercado, investigación</a:t>
            </a:r>
          </a:p>
          <a:p>
            <a:pPr algn="ctr"/>
            <a:endParaRPr lang="es-ES_tradnl" sz="1400" u="sng">
              <a:solidFill>
                <a:srgbClr val="004386"/>
              </a:solidFill>
              <a:latin typeface="Verdana" pitchFamily="34" charset="0"/>
              <a:ea typeface="MS PGothic" pitchFamily="34" charset="-128"/>
            </a:endParaRPr>
          </a:p>
          <a:p>
            <a:pPr algn="ctr"/>
            <a:endParaRPr lang="es-ES_tradnl" sz="1400" u="sng">
              <a:solidFill>
                <a:srgbClr val="004386"/>
              </a:solidFill>
              <a:latin typeface="Verdana" pitchFamily="34" charset="0"/>
              <a:ea typeface="MS PGothic" pitchFamily="34" charset="-128"/>
            </a:endParaRPr>
          </a:p>
          <a:p>
            <a:pPr algn="ctr"/>
            <a:endParaRPr lang="es-ES_tradnl" sz="1400" u="sng">
              <a:solidFill>
                <a:srgbClr val="004386"/>
              </a:solidFill>
              <a:latin typeface="Verdana" pitchFamily="34" charset="0"/>
              <a:ea typeface="MS PGothic" pitchFamily="34" charset="-128"/>
            </a:endParaRPr>
          </a:p>
          <a:p>
            <a:pPr algn="ctr"/>
            <a:r>
              <a:rPr lang="es-ES_tradnl" sz="1400" u="sng">
                <a:solidFill>
                  <a:srgbClr val="004386"/>
                </a:solidFill>
                <a:latin typeface="Verdana" pitchFamily="34" charset="0"/>
                <a:ea typeface="MS PGothic" pitchFamily="34" charset="-128"/>
              </a:rPr>
              <a:t>Resultadot</a:t>
            </a:r>
            <a:r>
              <a:rPr lang="es-ES_tradnl" sz="1400">
                <a:solidFill>
                  <a:srgbClr val="004386"/>
                </a:solidFill>
                <a:latin typeface="Verdana" pitchFamily="34" charset="0"/>
                <a:ea typeface="MS PGothic" pitchFamily="34" charset="-128"/>
              </a:rPr>
              <a:t>: “Plan de negocios 3“ para inversores</a:t>
            </a:r>
          </a:p>
        </p:txBody>
      </p:sp>
      <p:sp>
        <p:nvSpPr>
          <p:cNvPr id="17418" name="Text Box 17"/>
          <p:cNvSpPr txBox="1">
            <a:spLocks noChangeArrowheads="1"/>
          </p:cNvSpPr>
          <p:nvPr/>
        </p:nvSpPr>
        <p:spPr bwMode="auto">
          <a:xfrm>
            <a:off x="2373313" y="6022975"/>
            <a:ext cx="1851025" cy="5032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20533" tIns="20533" rIns="20533" bIns="20533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1200" b="1">
                <a:solidFill>
                  <a:srgbClr val="FF0000"/>
                </a:solidFill>
                <a:latin typeface="Verdana" pitchFamily="34" charset="0"/>
                <a:ea typeface="MS PGothic" pitchFamily="34" charset="-128"/>
              </a:rPr>
              <a:t>Total: 50.000 €</a:t>
            </a:r>
          </a:p>
          <a:p>
            <a:pPr algn="ctr">
              <a:spcBef>
                <a:spcPct val="50000"/>
              </a:spcBef>
            </a:pPr>
            <a:r>
              <a:rPr lang="es-ES_tradnl" sz="1200" b="1">
                <a:solidFill>
                  <a:srgbClr val="FF0000"/>
                </a:solidFill>
                <a:latin typeface="Verdana" pitchFamily="34" charset="0"/>
                <a:ea typeface="MS PGothic" pitchFamily="34" charset="-128"/>
              </a:rPr>
              <a:t>~ 6 meses</a:t>
            </a:r>
          </a:p>
        </p:txBody>
      </p:sp>
      <p:sp>
        <p:nvSpPr>
          <p:cNvPr id="17419" name="Rectangle 18"/>
          <p:cNvSpPr>
            <a:spLocks noChangeArrowheads="1"/>
          </p:cNvSpPr>
          <p:nvPr/>
        </p:nvSpPr>
        <p:spPr bwMode="auto">
          <a:xfrm>
            <a:off x="7362825" y="2033588"/>
            <a:ext cx="2767013" cy="4708525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</p:spPr>
        <p:txBody>
          <a:bodyPr wrap="none" lIns="20533" tIns="20533" rIns="20533" bIns="20533" anchor="ctr"/>
          <a:lstStyle/>
          <a:p>
            <a:pPr algn="ctr"/>
            <a:endParaRPr lang="es-ES_tradnl" sz="1200">
              <a:latin typeface="Verdana" pitchFamily="34" charset="0"/>
              <a:ea typeface="MS PGothic" pitchFamily="34" charset="-128"/>
            </a:endParaRPr>
          </a:p>
          <a:p>
            <a:pPr algn="ctr"/>
            <a:endParaRPr lang="es-ES_tradnl" sz="1200">
              <a:latin typeface="Verdana" pitchFamily="34" charset="0"/>
              <a:ea typeface="MS PGothic" pitchFamily="34" charset="-128"/>
            </a:endParaRPr>
          </a:p>
          <a:p>
            <a:pPr algn="ctr"/>
            <a:endParaRPr lang="es-ES_tradnl" sz="1200">
              <a:latin typeface="Verdana" pitchFamily="34" charset="0"/>
              <a:ea typeface="MS PGothic" pitchFamily="34" charset="-128"/>
            </a:endParaRPr>
          </a:p>
          <a:p>
            <a:pPr algn="ctr"/>
            <a:endParaRPr lang="es-ES_tradnl" sz="1200">
              <a:latin typeface="Verdana" pitchFamily="34" charset="0"/>
              <a:ea typeface="MS PGothic" pitchFamily="34" charset="-128"/>
            </a:endParaRPr>
          </a:p>
          <a:p>
            <a:pPr algn="ctr"/>
            <a:endParaRPr lang="es-ES_tradnl" sz="1200">
              <a:latin typeface="Verdana" pitchFamily="34" charset="0"/>
              <a:ea typeface="MS PGothic" pitchFamily="34" charset="-128"/>
            </a:endParaRPr>
          </a:p>
          <a:p>
            <a:pPr algn="ctr"/>
            <a:endParaRPr lang="es-ES_tradnl" sz="1200">
              <a:latin typeface="Verdana" pitchFamily="34" charset="0"/>
              <a:ea typeface="MS PGothic" pitchFamily="34" charset="-128"/>
            </a:endParaRPr>
          </a:p>
          <a:p>
            <a:pPr algn="ctr"/>
            <a:endParaRPr lang="es-ES_tradnl" sz="1200">
              <a:latin typeface="Verdana" pitchFamily="34" charset="0"/>
              <a:ea typeface="MS PGothic" pitchFamily="34" charset="-128"/>
            </a:endParaRPr>
          </a:p>
          <a:p>
            <a:pPr algn="ctr"/>
            <a:endParaRPr lang="es-ES_tradnl" sz="1200">
              <a:latin typeface="Verdana" pitchFamily="34" charset="0"/>
              <a:ea typeface="MS PGothic" pitchFamily="34" charset="-128"/>
            </a:endParaRPr>
          </a:p>
          <a:p>
            <a:pPr algn="ctr"/>
            <a:endParaRPr lang="es-ES_tradnl" sz="1200">
              <a:latin typeface="Verdana" pitchFamily="34" charset="0"/>
              <a:ea typeface="MS PGothic" pitchFamily="34" charset="-128"/>
            </a:endParaRPr>
          </a:p>
          <a:p>
            <a:pPr algn="ctr"/>
            <a:endParaRPr lang="es-ES_tradnl" sz="1200">
              <a:latin typeface="Verdana" pitchFamily="34" charset="0"/>
              <a:ea typeface="MS PGothic" pitchFamily="34" charset="-128"/>
            </a:endParaRPr>
          </a:p>
          <a:p>
            <a:pPr algn="ctr"/>
            <a:endParaRPr lang="es-ES_tradnl" sz="1200">
              <a:latin typeface="Verdana" pitchFamily="34" charset="0"/>
              <a:ea typeface="MS PGothic" pitchFamily="34" charset="-128"/>
            </a:endParaRPr>
          </a:p>
          <a:p>
            <a:pPr algn="ctr"/>
            <a:endParaRPr lang="es-ES_tradnl" sz="1200">
              <a:latin typeface="Verdana" pitchFamily="34" charset="0"/>
              <a:ea typeface="MS PGothic" pitchFamily="34" charset="-128"/>
            </a:endParaRPr>
          </a:p>
          <a:p>
            <a:pPr algn="ctr"/>
            <a:endParaRPr lang="es-ES_tradnl" sz="1200">
              <a:latin typeface="Verdana" pitchFamily="34" charset="0"/>
              <a:ea typeface="MS PGothic" pitchFamily="34" charset="-128"/>
            </a:endParaRPr>
          </a:p>
          <a:p>
            <a:pPr algn="ctr"/>
            <a:endParaRPr lang="es-ES_tradnl" sz="1200">
              <a:latin typeface="Verdana" pitchFamily="34" charset="0"/>
              <a:ea typeface="MS PGothic" pitchFamily="34" charset="-128"/>
            </a:endParaRPr>
          </a:p>
          <a:p>
            <a:pPr algn="ctr"/>
            <a:endParaRPr lang="es-ES_tradnl" sz="1200">
              <a:latin typeface="Verdana" pitchFamily="34" charset="0"/>
              <a:ea typeface="MS PGothic" pitchFamily="34" charset="-128"/>
            </a:endParaRPr>
          </a:p>
          <a:p>
            <a:pPr algn="ctr"/>
            <a:endParaRPr lang="es-ES_tradnl" sz="1200">
              <a:latin typeface="Verdana" pitchFamily="34" charset="0"/>
              <a:ea typeface="MS PGothic" pitchFamily="34" charset="-128"/>
            </a:endParaRPr>
          </a:p>
          <a:p>
            <a:pPr algn="ctr"/>
            <a:endParaRPr lang="es-ES_tradnl" sz="1200">
              <a:latin typeface="Verdana" pitchFamily="34" charset="0"/>
              <a:ea typeface="MS PGothic" pitchFamily="34" charset="-128"/>
            </a:endParaRPr>
          </a:p>
          <a:p>
            <a:pPr algn="ctr"/>
            <a:endParaRPr lang="es-ES_tradnl" sz="1200">
              <a:latin typeface="Verdana" pitchFamily="34" charset="0"/>
              <a:ea typeface="MS PGothic" pitchFamily="34" charset="-128"/>
            </a:endParaRPr>
          </a:p>
          <a:p>
            <a:pPr algn="ctr"/>
            <a:endParaRPr lang="es-ES_tradnl" sz="1200">
              <a:latin typeface="Verdana" pitchFamily="34" charset="0"/>
              <a:ea typeface="MS PGothic" pitchFamily="34" charset="-128"/>
            </a:endParaRPr>
          </a:p>
          <a:p>
            <a:pPr algn="ctr"/>
            <a:endParaRPr lang="es-ES_tradnl" sz="1200">
              <a:latin typeface="Verdana" pitchFamily="34" charset="0"/>
              <a:ea typeface="MS PGothic" pitchFamily="34" charset="-128"/>
            </a:endParaRPr>
          </a:p>
          <a:p>
            <a:pPr algn="ctr"/>
            <a:endParaRPr lang="es-ES_tradnl" sz="1200">
              <a:latin typeface="Verdana" pitchFamily="34" charset="0"/>
              <a:ea typeface="MS PGothic" pitchFamily="34" charset="-128"/>
            </a:endParaRPr>
          </a:p>
          <a:p>
            <a:pPr algn="ctr"/>
            <a:r>
              <a:rPr lang="es-ES_tradnl" sz="1200">
                <a:latin typeface="Verdana" pitchFamily="34" charset="0"/>
                <a:ea typeface="MS PGothic" pitchFamily="34" charset="-128"/>
              </a:rPr>
              <a:t>Sin financiación directa</a:t>
            </a:r>
          </a:p>
        </p:txBody>
      </p:sp>
      <p:sp>
        <p:nvSpPr>
          <p:cNvPr id="17420" name="Text Box 19"/>
          <p:cNvSpPr txBox="1">
            <a:spLocks noChangeArrowheads="1"/>
          </p:cNvSpPr>
          <p:nvPr/>
        </p:nvSpPr>
        <p:spPr bwMode="auto">
          <a:xfrm>
            <a:off x="7680325" y="1481138"/>
            <a:ext cx="2232025" cy="434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20533" tIns="20533" rIns="20533" bIns="20533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s-ES_tradnl" sz="1600" b="1">
                <a:solidFill>
                  <a:srgbClr val="333399"/>
                </a:solidFill>
                <a:latin typeface="Verdana" pitchFamily="34" charset="0"/>
                <a:ea typeface="MS PGothic" pitchFamily="34" charset="-128"/>
              </a:rPr>
              <a:t>Fase 3:     Comercialización</a:t>
            </a:r>
          </a:p>
        </p:txBody>
      </p:sp>
      <p:sp>
        <p:nvSpPr>
          <p:cNvPr id="17421" name="Text Box 17"/>
          <p:cNvSpPr txBox="1">
            <a:spLocks noChangeArrowheads="1"/>
          </p:cNvSpPr>
          <p:nvPr/>
        </p:nvSpPr>
        <p:spPr bwMode="auto">
          <a:xfrm>
            <a:off x="4797425" y="6094413"/>
            <a:ext cx="2451100" cy="5032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20533" tIns="20533" rIns="20533" bIns="20533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1200" b="1">
                <a:solidFill>
                  <a:srgbClr val="FF0000"/>
                </a:solidFill>
                <a:latin typeface="Verdana" pitchFamily="34" charset="0"/>
                <a:ea typeface="MS PGothic" pitchFamily="34" charset="-128"/>
              </a:rPr>
              <a:t>1-3 (5) M€ financiación CE</a:t>
            </a:r>
          </a:p>
          <a:p>
            <a:pPr algn="ctr">
              <a:spcBef>
                <a:spcPct val="50000"/>
              </a:spcBef>
            </a:pPr>
            <a:r>
              <a:rPr lang="es-ES_tradnl" sz="1200" b="1">
                <a:solidFill>
                  <a:srgbClr val="FF0000"/>
                </a:solidFill>
                <a:latin typeface="Verdana" pitchFamily="34" charset="0"/>
                <a:ea typeface="MS PGothic" pitchFamily="34" charset="-128"/>
              </a:rPr>
              <a:t>~ 12 a 24 meses</a:t>
            </a:r>
          </a:p>
        </p:txBody>
      </p:sp>
      <p:sp>
        <p:nvSpPr>
          <p:cNvPr id="17422" name="Text Box 26"/>
          <p:cNvSpPr txBox="1">
            <a:spLocks noChangeArrowheads="1"/>
          </p:cNvSpPr>
          <p:nvPr/>
        </p:nvSpPr>
        <p:spPr bwMode="auto">
          <a:xfrm>
            <a:off x="7464425" y="2085975"/>
            <a:ext cx="2536825" cy="40116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20533" tIns="20533" rIns="20533" bIns="20533">
            <a:spAutoFit/>
          </a:bodyPr>
          <a:lstStyle/>
          <a:p>
            <a:pPr algn="ctr"/>
            <a:r>
              <a:rPr lang="es-ES_tradnl" sz="1400">
                <a:solidFill>
                  <a:srgbClr val="004386"/>
                </a:solidFill>
                <a:latin typeface="Verdana" pitchFamily="34" charset="0"/>
                <a:ea typeface="MS PGothic" pitchFamily="34" charset="-128"/>
              </a:rPr>
              <a:t>Promover el instrumento como sello de calidad de proyectos de éxito</a:t>
            </a:r>
          </a:p>
          <a:p>
            <a:pPr algn="ctr">
              <a:spcBef>
                <a:spcPts val="600"/>
              </a:spcBef>
            </a:pPr>
            <a:r>
              <a:rPr lang="es-ES_tradnl" sz="1400">
                <a:solidFill>
                  <a:srgbClr val="004386"/>
                </a:solidFill>
                <a:latin typeface="Verdana" pitchFamily="34" charset="0"/>
                <a:ea typeface="MS PGothic" pitchFamily="34" charset="-128"/>
              </a:rPr>
              <a:t>Facilitar acceso a financiación privada</a:t>
            </a:r>
          </a:p>
          <a:p>
            <a:pPr algn="ctr">
              <a:spcBef>
                <a:spcPts val="600"/>
              </a:spcBef>
            </a:pPr>
            <a:r>
              <a:rPr lang="es-ES_tradnl" sz="1400">
                <a:solidFill>
                  <a:srgbClr val="004386"/>
                </a:solidFill>
                <a:latin typeface="Verdana" pitchFamily="34" charset="0"/>
                <a:ea typeface="MS PGothic" pitchFamily="34" charset="-128"/>
              </a:rPr>
              <a:t>Apoyar a través de networking, formación, información, la gestión de la PA, el intercambio de conocimientos, y la difusión</a:t>
            </a:r>
          </a:p>
          <a:p>
            <a:pPr algn="ctr">
              <a:spcBef>
                <a:spcPts val="600"/>
              </a:spcBef>
            </a:pPr>
            <a:r>
              <a:rPr lang="es-ES_tradnl" sz="1400">
                <a:solidFill>
                  <a:srgbClr val="004386"/>
                </a:solidFill>
                <a:latin typeface="Verdana" pitchFamily="34" charset="0"/>
                <a:ea typeface="MS PGothic" pitchFamily="34" charset="-128"/>
              </a:rPr>
              <a:t>Ventana PYME para facilidades financieras (línea de crédito)</a:t>
            </a:r>
          </a:p>
          <a:p>
            <a:pPr algn="ctr">
              <a:spcBef>
                <a:spcPts val="600"/>
              </a:spcBef>
            </a:pPr>
            <a:r>
              <a:rPr lang="es-ES_tradnl" sz="1400">
                <a:solidFill>
                  <a:srgbClr val="004386"/>
                </a:solidFill>
                <a:latin typeface="Verdana" pitchFamily="34" charset="0"/>
                <a:ea typeface="MS PGothic" pitchFamily="34" charset="-128"/>
              </a:rPr>
              <a:t>Posible conexión con PPC (y PPI?)</a:t>
            </a:r>
          </a:p>
          <a:p>
            <a:r>
              <a:rPr lang="es-ES_tradnl" sz="1400">
                <a:solidFill>
                  <a:srgbClr val="004386"/>
                </a:solidFill>
                <a:latin typeface="Verdana" pitchFamily="34" charset="0"/>
                <a:ea typeface="MS PGothic" pitchFamily="34" charset="-128"/>
              </a:rPr>
              <a:t> </a:t>
            </a:r>
          </a:p>
          <a:p>
            <a:pPr algn="ctr"/>
            <a:endParaRPr lang="es-ES_tradnl" sz="1400">
              <a:latin typeface="Verdana" pitchFamily="34" charset="0"/>
              <a:ea typeface="MS PGothic" pitchFamily="34" charset="-128"/>
            </a:endParaRPr>
          </a:p>
        </p:txBody>
      </p:sp>
      <p:sp>
        <p:nvSpPr>
          <p:cNvPr id="17423" name="Right Arrow 1"/>
          <p:cNvSpPr>
            <a:spLocks noChangeArrowheads="1"/>
          </p:cNvSpPr>
          <p:nvPr/>
        </p:nvSpPr>
        <p:spPr bwMode="auto">
          <a:xfrm>
            <a:off x="1631950" y="4654550"/>
            <a:ext cx="1649413" cy="647700"/>
          </a:xfrm>
          <a:prstGeom prst="rightArrow">
            <a:avLst>
              <a:gd name="adj1" fmla="val 50000"/>
              <a:gd name="adj2" fmla="val 50059"/>
            </a:avLst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175"/>
            <a:r>
              <a:rPr lang="es-ES_tradnl" sz="10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rPr>
              <a:t>10% success</a:t>
            </a:r>
          </a:p>
        </p:txBody>
      </p:sp>
      <p:sp>
        <p:nvSpPr>
          <p:cNvPr id="17424" name="Right Arrow 14"/>
          <p:cNvSpPr>
            <a:spLocks noChangeArrowheads="1"/>
          </p:cNvSpPr>
          <p:nvPr/>
        </p:nvSpPr>
        <p:spPr bwMode="auto">
          <a:xfrm>
            <a:off x="3800475" y="4654550"/>
            <a:ext cx="1647825" cy="647700"/>
          </a:xfrm>
          <a:prstGeom prst="rightArrow">
            <a:avLst>
              <a:gd name="adj1" fmla="val 50000"/>
              <a:gd name="adj2" fmla="val 50011"/>
            </a:avLst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175"/>
            <a:r>
              <a:rPr lang="es-ES_tradnl" sz="10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rPr>
              <a:t>30-50% success</a:t>
            </a:r>
          </a:p>
        </p:txBody>
      </p:sp>
      <p:sp>
        <p:nvSpPr>
          <p:cNvPr id="21" name="Right Brace 20"/>
          <p:cNvSpPr/>
          <p:nvPr/>
        </p:nvSpPr>
        <p:spPr bwMode="auto">
          <a:xfrm rot="5400000">
            <a:off x="8765395" y="-171337"/>
            <a:ext cx="534516" cy="3270694"/>
          </a:xfrm>
          <a:prstGeom prst="rightBrace">
            <a:avLst>
              <a:gd name="adj1" fmla="val 8333"/>
              <a:gd name="adj2" fmla="val 53317"/>
            </a:avLst>
          </a:prstGeom>
          <a:solidFill>
            <a:srgbClr val="C00000"/>
          </a:solidFill>
          <a:ln>
            <a:noFill/>
          </a:ln>
          <a:effectLst/>
          <a:extLst/>
        </p:spPr>
        <p:txBody>
          <a:bodyPr vert="vert270" anchor="ctr"/>
          <a:lstStyle/>
          <a:p>
            <a:pPr marL="3175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200">
                <a:solidFill>
                  <a:schemeClr val="bg1"/>
                </a:solidFill>
                <a:latin typeface="Verdana" pitchFamily="34" charset="0"/>
                <a:cs typeface="+mn-cs"/>
              </a:rPr>
              <a:t>Fase 3 = 2% del presupuesto</a:t>
            </a:r>
            <a:endParaRPr lang="es-ES_tradnl" sz="1200" dirty="0">
              <a:solidFill>
                <a:schemeClr val="bg1"/>
              </a:solidFill>
              <a:latin typeface="Verdana" pitchFamily="34" charset="0"/>
              <a:cs typeface="+mn-cs"/>
            </a:endParaRPr>
          </a:p>
        </p:txBody>
      </p:sp>
      <p:pic>
        <p:nvPicPr>
          <p:cNvPr id="17426" name="Picture 7" descr="Banterra 300 px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80638" y="6140450"/>
            <a:ext cx="17399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 descr="powerpoint-de-cine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/>
          <p:nvPr/>
        </p:nvSpPr>
        <p:spPr>
          <a:xfrm>
            <a:off x="1524000" y="6597650"/>
            <a:ext cx="5040313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4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juanmarevuelta@finnovaregio.eu</a:t>
            </a:r>
            <a:endParaRPr lang="es-ES_tradnl" sz="14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22547" name="Picture 7" descr="Banterra 300 px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80638" y="6140450"/>
            <a:ext cx="17399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8" name="Picture 20"/>
          <p:cNvPicPr>
            <a:picLocks noChangeAspect="1" noChangeArrowheads="1"/>
          </p:cNvPicPr>
          <p:nvPr/>
        </p:nvPicPr>
        <p:blipFill>
          <a:blip r:embed="rId4"/>
          <a:srcRect l="12474" t="15895" r="27330" b="14980"/>
          <a:stretch>
            <a:fillRect/>
          </a:stretch>
        </p:blipFill>
        <p:spPr bwMode="auto">
          <a:xfrm>
            <a:off x="2233613" y="962025"/>
            <a:ext cx="7339012" cy="526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3" descr="powerpoint-de-cine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/>
          <p:nvPr/>
        </p:nvSpPr>
        <p:spPr>
          <a:xfrm>
            <a:off x="1524000" y="6597650"/>
            <a:ext cx="5040313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a-I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juanmarevuelta@finnovaregio.eu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2" name="Title 5"/>
          <p:cNvSpPr txBox="1">
            <a:spLocks/>
          </p:cNvSpPr>
          <p:nvPr/>
        </p:nvSpPr>
        <p:spPr>
          <a:xfrm>
            <a:off x="1884363" y="115888"/>
            <a:ext cx="8675687" cy="1143000"/>
          </a:xfrm>
          <a:prstGeom prst="rect">
            <a:avLst/>
          </a:prstGeom>
        </p:spPr>
        <p:txBody>
          <a:bodyPr anchor="ctr">
            <a:normAutofit fontScale="825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" sz="3200" b="1" spc="-100" dirty="0" err="1">
                <a:ln w="3175">
                  <a:noFill/>
                </a:ln>
                <a:solidFill>
                  <a:schemeClr val="tx2"/>
                </a:solidFill>
                <a:latin typeface="Segoe UI Light" pitchFamily="34" charset="0"/>
              </a:rPr>
              <a:t>Horizon</a:t>
            </a:r>
            <a:r>
              <a:rPr lang="es-ES" sz="3200" b="1" spc="-100" dirty="0">
                <a:ln w="3175">
                  <a:noFill/>
                </a:ln>
                <a:solidFill>
                  <a:schemeClr val="tx2"/>
                </a:solidFill>
                <a:latin typeface="Segoe UI Light" pitchFamily="34" charset="0"/>
              </a:rPr>
              <a:t> 2020 </a:t>
            </a:r>
            <a:r>
              <a:rPr lang="es-ES" sz="3200" spc="-100" dirty="0">
                <a:ln w="3175">
                  <a:noFill/>
                </a:ln>
                <a:solidFill>
                  <a:schemeClr val="tx2"/>
                </a:solidFill>
                <a:latin typeface="Segoe UI Light" pitchFamily="34" charset="0"/>
              </a:rPr>
              <a:t/>
            </a:r>
            <a:br>
              <a:rPr lang="es-ES" sz="3200" spc="-100" dirty="0">
                <a:ln w="3175">
                  <a:noFill/>
                </a:ln>
                <a:solidFill>
                  <a:schemeClr val="tx2"/>
                </a:solidFill>
                <a:latin typeface="Segoe UI Light" pitchFamily="34" charset="0"/>
              </a:rPr>
            </a:br>
            <a:r>
              <a:rPr lang="es-ES" sz="3200" spc="-100" dirty="0">
                <a:ln w="3175">
                  <a:noFill/>
                </a:ln>
                <a:solidFill>
                  <a:schemeClr val="tx2"/>
                </a:solidFill>
                <a:latin typeface="Segoe UI Light" pitchFamily="34" charset="0"/>
              </a:rPr>
              <a:t>Programa Marco UE – para la investigación y la innovación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US" sz="3200" b="1" u="sng" dirty="0" err="1">
                <a:solidFill>
                  <a:srgbClr val="C00000"/>
                </a:solidFill>
                <a:latin typeface="Segoe UI Light" pitchFamily="34" charset="0"/>
                <a:cs typeface="+mn-cs"/>
              </a:rPr>
              <a:t>Jornadas</a:t>
            </a:r>
            <a:r>
              <a:rPr lang="en-US" sz="3200" b="1" u="sng" dirty="0">
                <a:solidFill>
                  <a:srgbClr val="C00000"/>
                </a:solidFill>
                <a:latin typeface="Segoe UI Light" pitchFamily="34" charset="0"/>
                <a:cs typeface="+mn-cs"/>
              </a:rPr>
              <a:t> </a:t>
            </a:r>
            <a:r>
              <a:rPr lang="en-US" sz="3200" b="1" u="sng" dirty="0" err="1">
                <a:solidFill>
                  <a:srgbClr val="C00000"/>
                </a:solidFill>
                <a:latin typeface="Segoe UI Light" pitchFamily="34" charset="0"/>
                <a:cs typeface="+mn-cs"/>
              </a:rPr>
              <a:t>Informativas</a:t>
            </a:r>
            <a:r>
              <a:rPr lang="en-US" sz="3200" b="1" u="sng" dirty="0">
                <a:solidFill>
                  <a:srgbClr val="C00000"/>
                </a:solidFill>
                <a:latin typeface="Segoe UI Light" pitchFamily="34" charset="0"/>
                <a:cs typeface="+mn-cs"/>
              </a:rPr>
              <a:t> de </a:t>
            </a:r>
            <a:r>
              <a:rPr lang="en-US" sz="3200" b="1" u="sng" dirty="0" err="1">
                <a:solidFill>
                  <a:srgbClr val="C00000"/>
                </a:solidFill>
                <a:latin typeface="Segoe UI Light" pitchFamily="34" charset="0"/>
                <a:cs typeface="+mn-cs"/>
              </a:rPr>
              <a:t>interés</a:t>
            </a:r>
            <a:endParaRPr lang="es-ES_tradnl" sz="3200" b="1" u="sng" spc="-100" dirty="0">
              <a:ln w="3175">
                <a:noFill/>
              </a:ln>
              <a:solidFill>
                <a:srgbClr val="C00000"/>
              </a:solidFill>
              <a:latin typeface="Segoe UI Light" pitchFamily="34" charset="0"/>
            </a:endParaRPr>
          </a:p>
        </p:txBody>
      </p:sp>
      <p:pic>
        <p:nvPicPr>
          <p:cNvPr id="18436" name="Picture 2" descr="http://www.blogseitb.com/waterpoloelblog/wp-content/uploads/sites/64/2013/11/calendari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4425" y="3698875"/>
            <a:ext cx="2341563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TextBox 7"/>
          <p:cNvSpPr txBox="1">
            <a:spLocks noChangeArrowheads="1"/>
          </p:cNvSpPr>
          <p:nvPr/>
        </p:nvSpPr>
        <p:spPr bwMode="auto">
          <a:xfrm>
            <a:off x="2063750" y="1538288"/>
            <a:ext cx="8569325" cy="338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b="1">
                <a:solidFill>
                  <a:srgbClr val="002060"/>
                </a:solidFill>
                <a:latin typeface="Calibri" pitchFamily="34" charset="0"/>
              </a:rPr>
              <a:t>Noviembre 2014</a:t>
            </a:r>
          </a:p>
          <a:p>
            <a:pPr>
              <a:buFont typeface="Arial" charset="0"/>
              <a:buNone/>
            </a:pPr>
            <a:endParaRPr lang="es-ES" sz="1600" b="1">
              <a:solidFill>
                <a:srgbClr val="FF0000"/>
              </a:solidFill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es-ES" sz="1600" b="1" u="sng">
                <a:solidFill>
                  <a:srgbClr val="002060"/>
                </a:solidFill>
                <a:latin typeface="Calibri" pitchFamily="34" charset="0"/>
              </a:rPr>
              <a:t>Salud</a:t>
            </a:r>
            <a:r>
              <a:rPr lang="es-ES" sz="1600">
                <a:solidFill>
                  <a:srgbClr val="002060"/>
                </a:solidFill>
                <a:latin typeface="Calibri" pitchFamily="34" charset="0"/>
              </a:rPr>
              <a:t>: </a:t>
            </a:r>
            <a:r>
              <a:rPr lang="es-ES" sz="1600" b="1" u="sng">
                <a:solidFill>
                  <a:srgbClr val="FF0000"/>
                </a:solidFill>
                <a:latin typeface="Calibri" pitchFamily="34" charset="0"/>
              </a:rPr>
              <a:t>MARTES, 18 de noviembre</a:t>
            </a:r>
            <a:r>
              <a:rPr lang="es-ES" sz="1600">
                <a:solidFill>
                  <a:srgbClr val="002060"/>
                </a:solidFill>
                <a:latin typeface="Calibri" pitchFamily="34" charset="0"/>
              </a:rPr>
              <a:t>, en el </a:t>
            </a:r>
            <a:r>
              <a:rPr lang="es-ES" sz="1600" b="1" u="sng">
                <a:solidFill>
                  <a:srgbClr val="002060"/>
                </a:solidFill>
                <a:latin typeface="Calibri" pitchFamily="34" charset="0"/>
              </a:rPr>
              <a:t>Centro de Investigación Príncipe Felipe</a:t>
            </a:r>
            <a:r>
              <a:rPr lang="es-ES" sz="1600">
                <a:solidFill>
                  <a:srgbClr val="002060"/>
                </a:solidFill>
                <a:latin typeface="Calibri" pitchFamily="34" charset="0"/>
              </a:rPr>
              <a:t> (Salón de Actos), </a:t>
            </a:r>
            <a:r>
              <a:rPr lang="es-ES" sz="1600" b="1">
                <a:solidFill>
                  <a:srgbClr val="FF0000"/>
                </a:solidFill>
                <a:latin typeface="Calibri" pitchFamily="34" charset="0"/>
              </a:rPr>
              <a:t>Valencia</a:t>
            </a:r>
          </a:p>
          <a:p>
            <a:pPr>
              <a:buFont typeface="Arial" charset="0"/>
              <a:buChar char="•"/>
            </a:pPr>
            <a:endParaRPr lang="es-ES" sz="1600" b="1">
              <a:solidFill>
                <a:srgbClr val="FF0000"/>
              </a:solidFill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es-ES" sz="1600" b="1" u="sng">
                <a:solidFill>
                  <a:srgbClr val="002060"/>
                </a:solidFill>
                <a:latin typeface="Calibri" pitchFamily="34" charset="0"/>
              </a:rPr>
              <a:t>Nanotecnologías, materiales avanzados y nuevas formas de producción y proceso</a:t>
            </a:r>
            <a:r>
              <a:rPr lang="es-ES" sz="1600">
                <a:solidFill>
                  <a:srgbClr val="002060"/>
                </a:solidFill>
                <a:latin typeface="Calibri" pitchFamily="34" charset="0"/>
              </a:rPr>
              <a:t>: </a:t>
            </a:r>
            <a:r>
              <a:rPr lang="es-ES" sz="1600" b="1" u="sng">
                <a:solidFill>
                  <a:srgbClr val="FF0000"/>
                </a:solidFill>
                <a:latin typeface="Calibri" pitchFamily="34" charset="0"/>
              </a:rPr>
              <a:t>MIÉRCOLES, 19 de noviembre</a:t>
            </a:r>
            <a:r>
              <a:rPr lang="es-ES" sz="1600">
                <a:solidFill>
                  <a:srgbClr val="002060"/>
                </a:solidFill>
                <a:latin typeface="Calibri" pitchFamily="34" charset="0"/>
              </a:rPr>
              <a:t>, en </a:t>
            </a:r>
            <a:r>
              <a:rPr lang="es-ES" sz="1600" b="1" u="sng">
                <a:solidFill>
                  <a:srgbClr val="002060"/>
                </a:solidFill>
                <a:latin typeface="Calibri" pitchFamily="34" charset="0"/>
              </a:rPr>
              <a:t>AIMPLAS</a:t>
            </a:r>
            <a:r>
              <a:rPr lang="es-ES" sz="1600">
                <a:solidFill>
                  <a:srgbClr val="002060"/>
                </a:solidFill>
                <a:latin typeface="Calibri" pitchFamily="34" charset="0"/>
              </a:rPr>
              <a:t> (Instituto Tecnológico del Plástico, Salón de Actos),</a:t>
            </a:r>
            <a:r>
              <a:rPr lang="es-ES" sz="1600" b="1">
                <a:solidFill>
                  <a:srgbClr val="FF0000"/>
                </a:solidFill>
                <a:latin typeface="Calibri" pitchFamily="34" charset="0"/>
              </a:rPr>
              <a:t> Valencia</a:t>
            </a:r>
          </a:p>
          <a:p>
            <a:r>
              <a:rPr lang="es-ES" sz="1600">
                <a:solidFill>
                  <a:srgbClr val="002060"/>
                </a:solidFill>
                <a:latin typeface="Calibri" pitchFamily="34" charset="0"/>
              </a:rPr>
              <a:t> </a:t>
            </a:r>
          </a:p>
          <a:p>
            <a:pPr>
              <a:buFont typeface="Arial" charset="0"/>
              <a:buChar char="•"/>
            </a:pPr>
            <a:endParaRPr lang="es-ES_tradnl" sz="1400" b="1">
              <a:solidFill>
                <a:srgbClr val="002060"/>
              </a:solidFill>
              <a:latin typeface="Calibri" pitchFamily="34" charset="0"/>
            </a:endParaRPr>
          </a:p>
          <a:p>
            <a:r>
              <a:rPr lang="en-US">
                <a:solidFill>
                  <a:srgbClr val="002060"/>
                </a:solidFill>
                <a:latin typeface="Calibri" pitchFamily="34" charset="0"/>
              </a:rPr>
              <a:t> </a:t>
            </a:r>
            <a:endParaRPr lang="es-ES_tradnl">
              <a:solidFill>
                <a:srgbClr val="002060"/>
              </a:solidFill>
              <a:latin typeface="Calibri" pitchFamily="34" charset="0"/>
            </a:endParaRPr>
          </a:p>
          <a:p>
            <a:r>
              <a:rPr lang="en-US">
                <a:solidFill>
                  <a:srgbClr val="002060"/>
                </a:solidFill>
                <a:latin typeface="Calibri" pitchFamily="34" charset="0"/>
              </a:rPr>
              <a:t> </a:t>
            </a:r>
            <a:endParaRPr lang="es-ES_tradnl">
              <a:solidFill>
                <a:srgbClr val="002060"/>
              </a:solidFill>
              <a:latin typeface="Calibri" pitchFamily="34" charset="0"/>
            </a:endParaRPr>
          </a:p>
          <a:p>
            <a:r>
              <a:rPr lang="en-US">
                <a:latin typeface="Calibri" pitchFamily="34" charset="0"/>
              </a:rPr>
              <a:t> </a:t>
            </a:r>
            <a:endParaRPr lang="es-ES_tradnl">
              <a:latin typeface="Calibri" pitchFamily="34" charset="0"/>
            </a:endParaRPr>
          </a:p>
          <a:p>
            <a:endParaRPr lang="es-ES_tradnl">
              <a:latin typeface="Calibri" pitchFamily="34" charset="0"/>
            </a:endParaRPr>
          </a:p>
        </p:txBody>
      </p:sp>
      <p:pic>
        <p:nvPicPr>
          <p:cNvPr id="18438" name="Picture 7" descr="Banterra 300 px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569450" y="5795963"/>
            <a:ext cx="17399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417</Words>
  <Application>Microsoft Office PowerPoint</Application>
  <PresentationFormat>Panorámica</PresentationFormat>
  <Paragraphs>112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7" baseType="lpstr">
      <vt:lpstr>MS PGothic</vt:lpstr>
      <vt:lpstr>Arial</vt:lpstr>
      <vt:lpstr>Calibri</vt:lpstr>
      <vt:lpstr>Calibri Light</vt:lpstr>
      <vt:lpstr>Latha</vt:lpstr>
      <vt:lpstr>Segoe UI Light</vt:lpstr>
      <vt:lpstr>Times New Roman</vt:lpstr>
      <vt:lpstr>Verdana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Tara Fehling</dc:creator>
  <cp:lastModifiedBy>Tara Fehling</cp:lastModifiedBy>
  <cp:revision>13</cp:revision>
  <dcterms:created xsi:type="dcterms:W3CDTF">2014-11-10T16:13:50Z</dcterms:created>
  <dcterms:modified xsi:type="dcterms:W3CDTF">2014-11-17T18:05:02Z</dcterms:modified>
</cp:coreProperties>
</file>